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5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handoutMasterIdLst>
    <p:handoutMasterId r:id="rId71"/>
  </p:handoutMasterIdLst>
  <p:sldIdLst>
    <p:sldId id="578" r:id="rId2"/>
    <p:sldId id="285" r:id="rId3"/>
    <p:sldId id="387" r:id="rId4"/>
    <p:sldId id="390" r:id="rId5"/>
    <p:sldId id="389" r:id="rId6"/>
    <p:sldId id="391" r:id="rId7"/>
    <p:sldId id="392" r:id="rId8"/>
    <p:sldId id="393" r:id="rId9"/>
    <p:sldId id="398" r:id="rId10"/>
    <p:sldId id="399" r:id="rId11"/>
    <p:sldId id="400" r:id="rId12"/>
    <p:sldId id="401" r:id="rId13"/>
    <p:sldId id="402" r:id="rId14"/>
    <p:sldId id="579" r:id="rId15"/>
    <p:sldId id="403" r:id="rId16"/>
    <p:sldId id="404" r:id="rId17"/>
    <p:sldId id="405" r:id="rId18"/>
    <p:sldId id="406" r:id="rId19"/>
    <p:sldId id="407" r:id="rId20"/>
    <p:sldId id="408" r:id="rId21"/>
    <p:sldId id="409" r:id="rId22"/>
    <p:sldId id="411" r:id="rId23"/>
    <p:sldId id="412" r:id="rId24"/>
    <p:sldId id="413" r:id="rId25"/>
    <p:sldId id="414" r:id="rId26"/>
    <p:sldId id="415" r:id="rId27"/>
    <p:sldId id="416" r:id="rId28"/>
    <p:sldId id="418" r:id="rId29"/>
    <p:sldId id="419" r:id="rId30"/>
    <p:sldId id="420" r:id="rId31"/>
    <p:sldId id="421" r:id="rId32"/>
    <p:sldId id="422" r:id="rId33"/>
    <p:sldId id="423" r:id="rId34"/>
    <p:sldId id="424" r:id="rId35"/>
    <p:sldId id="425" r:id="rId36"/>
    <p:sldId id="426" r:id="rId37"/>
    <p:sldId id="427" r:id="rId38"/>
    <p:sldId id="428" r:id="rId39"/>
    <p:sldId id="429" r:id="rId40"/>
    <p:sldId id="430" r:id="rId41"/>
    <p:sldId id="431" r:id="rId42"/>
    <p:sldId id="433" r:id="rId43"/>
    <p:sldId id="434" r:id="rId44"/>
    <p:sldId id="435" r:id="rId45"/>
    <p:sldId id="432" r:id="rId46"/>
    <p:sldId id="580" r:id="rId47"/>
    <p:sldId id="351" r:id="rId48"/>
    <p:sldId id="352" r:id="rId49"/>
    <p:sldId id="353" r:id="rId50"/>
    <p:sldId id="354" r:id="rId51"/>
    <p:sldId id="355" r:id="rId52"/>
    <p:sldId id="386" r:id="rId53"/>
    <p:sldId id="356" r:id="rId54"/>
    <p:sldId id="358" r:id="rId55"/>
    <p:sldId id="359" r:id="rId56"/>
    <p:sldId id="360" r:id="rId57"/>
    <p:sldId id="361" r:id="rId58"/>
    <p:sldId id="362" r:id="rId59"/>
    <p:sldId id="363" r:id="rId60"/>
    <p:sldId id="364" r:id="rId61"/>
    <p:sldId id="365" r:id="rId62"/>
    <p:sldId id="366" r:id="rId63"/>
    <p:sldId id="367" r:id="rId64"/>
    <p:sldId id="368" r:id="rId65"/>
    <p:sldId id="369" r:id="rId66"/>
    <p:sldId id="370" r:id="rId67"/>
    <p:sldId id="328" r:id="rId68"/>
    <p:sldId id="538" r:id="rId69"/>
  </p:sldIdLst>
  <p:sldSz cx="9144000" cy="6858000" type="screen4x3"/>
  <p:notesSz cx="6858000" cy="9144000"/>
  <p:defaultTex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F9900"/>
    <a:srgbClr val="FFCC66"/>
    <a:srgbClr val="000066"/>
    <a:srgbClr val="000099"/>
    <a:srgbClr val="0000FF"/>
    <a:srgbClr val="FFFF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14"/>
    <p:restoredTop sz="60532" autoAdjust="0"/>
  </p:normalViewPr>
  <p:slideViewPr>
    <p:cSldViewPr>
      <p:cViewPr varScale="1">
        <p:scale>
          <a:sx n="67" d="100"/>
          <a:sy n="67" d="100"/>
        </p:scale>
        <p:origin x="2472" y="60"/>
      </p:cViewPr>
      <p:guideLst>
        <p:guide orient="horz" pos="2160"/>
        <p:guide pos="2880"/>
      </p:guideLst>
    </p:cSldViewPr>
  </p:slideViewPr>
  <p:outlineViewPr>
    <p:cViewPr>
      <p:scale>
        <a:sx n="33" d="100"/>
        <a:sy n="33" d="100"/>
      </p:scale>
      <p:origin x="0" y="-19044"/>
    </p:cViewPr>
    <p:sldLst>
      <p:sld r:id="rId1" collapse="1"/>
    </p:sldLst>
  </p:outlineViewPr>
  <p:notesTextViewPr>
    <p:cViewPr>
      <p:scale>
        <a:sx n="100" d="100"/>
        <a:sy n="100" d="100"/>
      </p:scale>
      <p:origin x="0" y="0"/>
    </p:cViewPr>
  </p:notesTextViewPr>
  <p:sorterViewPr>
    <p:cViewPr varScale="1">
      <p:scale>
        <a:sx n="1" d="1"/>
        <a:sy n="1" d="1"/>
      </p:scale>
      <p:origin x="0" y="-6990"/>
    </p:cViewPr>
  </p:sorterViewPr>
  <p:notesViewPr>
    <p:cSldViewPr>
      <p:cViewPr varScale="1">
        <p:scale>
          <a:sx n="84" d="100"/>
          <a:sy n="84"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78"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1.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dirty="0">
              <a:latin typeface="Arial" panose="020B0604020202020204" pitchFamily="34" charset="0"/>
            </a:endParaRPr>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dirty="0">
              <a:latin typeface="Arial" panose="020B0604020202020204" pitchFamily="34" charset="0"/>
            </a:endParaRPr>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7C27BC0-8C83-44A3-81E0-45528917B0E0}"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Key Message: </a:t>
            </a:r>
          </a:p>
          <a:p>
            <a:pPr lvl="0"/>
            <a:r>
              <a:rPr lang="en-US" noProof="0" dirty="0"/>
              <a:t>Est. Presentation Time:    minute(s)</a:t>
            </a:r>
          </a:p>
          <a:p>
            <a:pPr lvl="0"/>
            <a:r>
              <a:rPr lang="en-US" noProof="0" dirty="0"/>
              <a:t>Explanation of Cues/Builds: </a:t>
            </a:r>
          </a:p>
          <a:p>
            <a:pPr lvl="0"/>
            <a:r>
              <a:rPr lang="en-US" noProof="0" dirty="0"/>
              <a:t>Suggested Comments: </a:t>
            </a:r>
          </a:p>
          <a:p>
            <a:pPr lvl="0"/>
            <a:r>
              <a:rPr lang="en-US" noProof="0" dirty="0"/>
              <a:t>Suggested Questions: </a:t>
            </a:r>
          </a:p>
          <a:p>
            <a:pPr lvl="0"/>
            <a:r>
              <a:rPr lang="en-US" noProof="0" dirty="0"/>
              <a:t>Additional Information: </a:t>
            </a:r>
          </a:p>
          <a:p>
            <a:pPr lvl="0"/>
            <a:r>
              <a:rPr lang="en-US" noProof="0" dirty="0"/>
              <a:t>Possible Problems: None</a:t>
            </a: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D3AA1005-96A5-4CE0-97A3-E1B7A70FFA11}" type="slidenum">
              <a:rPr lang="en-US" smtClean="0"/>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hwa.dot.gov/crt/lifecycle/ca4prs.cfm"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it.dot.ca.gov/standard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cf.fhwa.dot.gov/exit.cfm?link=http://mctrans.ce.ufl.edu/featured/dynasmart/index.ht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BDDB975D-CE38-4717-A7CB-ABB3FC5B4D69}" type="slidenum">
              <a:rPr lang="en-US"/>
              <a:pPr/>
              <a:t>1</a:t>
            </a:fld>
            <a:endParaRPr lang="en-US" dirty="0"/>
          </a:p>
        </p:txBody>
      </p:sp>
      <p:sp>
        <p:nvSpPr>
          <p:cNvPr id="139267" name="Rectangle 2"/>
          <p:cNvSpPr>
            <a:spLocks noGrp="1" noRot="1" noChangeAspect="1" noChangeArrowheads="1" noTextEdit="1"/>
          </p:cNvSpPr>
          <p:nvPr>
            <p:ph type="sldImg"/>
          </p:nvPr>
        </p:nvSpPr>
        <p:spPr>
          <a:xfrm>
            <a:off x="1108075" y="654050"/>
            <a:ext cx="4646613" cy="3484563"/>
          </a:xfrm>
          <a:ln/>
        </p:spPr>
      </p:sp>
      <p:sp>
        <p:nvSpPr>
          <p:cNvPr id="139268" name="Rectangle 3"/>
          <p:cNvSpPr>
            <a:spLocks noGrp="1" noChangeArrowheads="1"/>
          </p:cNvSpPr>
          <p:nvPr>
            <p:ph type="body" idx="1"/>
          </p:nvPr>
        </p:nvSpPr>
        <p:spPr>
          <a:xfrm>
            <a:off x="609600" y="4356100"/>
            <a:ext cx="5638800" cy="4138613"/>
          </a:xfrm>
          <a:noFill/>
          <a:ln/>
        </p:spPr>
        <p:txBody>
          <a:bodyPr/>
          <a:lstStyle/>
          <a:p>
            <a:pPr eaLnBrk="1" hangingPunct="1"/>
            <a:r>
              <a:rPr lang="en-US" b="1" dirty="0"/>
              <a:t>Key Message: </a:t>
            </a:r>
            <a:r>
              <a:rPr lang="en-US" dirty="0"/>
              <a:t>Module Opening</a:t>
            </a:r>
            <a:endParaRPr lang="en-US" b="1" dirty="0"/>
          </a:p>
          <a:p>
            <a:pPr eaLnBrk="1" hangingPunct="1"/>
            <a:r>
              <a:rPr lang="en-US" b="1" dirty="0"/>
              <a:t>Est. Presentation Time: </a:t>
            </a:r>
            <a:r>
              <a:rPr lang="en-US" dirty="0"/>
              <a:t>As needed</a:t>
            </a:r>
          </a:p>
          <a:p>
            <a:pPr eaLnBrk="1" hangingPunct="1"/>
            <a:r>
              <a:rPr lang="en-US" b="1" dirty="0"/>
              <a:t>Explanation of Cues/Builds: </a:t>
            </a:r>
            <a:r>
              <a:rPr lang="en-US" dirty="0"/>
              <a:t>None</a:t>
            </a:r>
          </a:p>
          <a:p>
            <a:pPr eaLnBrk="1" hangingPunct="1"/>
            <a:r>
              <a:rPr lang="en-US" b="1" dirty="0"/>
              <a:t>Suggested Comments: </a:t>
            </a:r>
            <a:r>
              <a:rPr lang="en-US" dirty="0"/>
              <a:t>Let’s move to the next module. In this module {name}, we will.. {next slide}</a:t>
            </a:r>
          </a:p>
          <a:p>
            <a:pPr eaLnBrk="1" hangingPunct="1"/>
            <a:r>
              <a:rPr lang="en-US" b="1" dirty="0"/>
              <a:t>Suggested Questions: </a:t>
            </a:r>
            <a:r>
              <a:rPr lang="en-US" dirty="0"/>
              <a:t>None</a:t>
            </a:r>
            <a:endParaRPr lang="en-US" b="1" dirty="0"/>
          </a:p>
          <a:p>
            <a:pPr eaLnBrk="1" hangingPunct="1"/>
            <a:r>
              <a:rPr lang="en-US" b="1" dirty="0">
                <a:cs typeface="Arial" charset="0"/>
              </a:rPr>
              <a:t>Possible Problems: </a:t>
            </a:r>
            <a:r>
              <a:rPr lang="en-US" dirty="0">
                <a:cs typeface="Arial" charset="0"/>
              </a:rPr>
              <a:t>None</a:t>
            </a:r>
          </a:p>
          <a:p>
            <a:pPr eaLnBrk="1" hangingPunct="1"/>
            <a:endParaRPr lang="en-US" sz="1800" dirty="0">
              <a:cs typeface="Arial" charset="0"/>
            </a:endParaRPr>
          </a:p>
        </p:txBody>
      </p:sp>
    </p:spTree>
    <p:extLst>
      <p:ext uri="{BB962C8B-B14F-4D97-AF65-F5344CB8AC3E}">
        <p14:creationId xmlns:p14="http://schemas.microsoft.com/office/powerpoint/2010/main" val="266337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b="1" dirty="0"/>
              <a:t>Key Message: </a:t>
            </a:r>
            <a:r>
              <a:rPr lang="en-US" dirty="0"/>
              <a:t>Introduce WZ Analysis Tools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Suitable tools are available &amp; are applicable to the project. Quantitative analysis of work zone impacts may not be possible during systems planning due to inadequate project detail and lack of data. In such cases, the particular issue under investigation may be noted so that the staff that conduct assessments in subsequent phases are made aware of the issue.</a:t>
            </a:r>
          </a:p>
          <a:p>
            <a:pPr eaLnBrk="1" hangingPunct="1"/>
            <a:r>
              <a:rPr lang="en-US" b="1" dirty="0"/>
              <a:t>Suggested Questions: </a:t>
            </a:r>
            <a:r>
              <a:rPr lang="en-US" dirty="0"/>
              <a:t>None</a:t>
            </a:r>
          </a:p>
          <a:p>
            <a:r>
              <a:rPr lang="en-US" b="1" dirty="0"/>
              <a:t>Additional Information: </a:t>
            </a:r>
            <a:r>
              <a:rPr lang="en-US" dirty="0"/>
              <a:t>Refer students to the Work Zone Analysis Tools course.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164814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pPr eaLnBrk="1" hangingPunct="1"/>
            <a:r>
              <a:rPr lang="en-US" b="1" dirty="0"/>
              <a:t>Key Message: </a:t>
            </a:r>
            <a:r>
              <a:rPr lang="en-US" dirty="0"/>
              <a:t>Introduce WZ Analysis Tools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Suitable tools are available &amp; are applicable to the project. You should consider using these tools to analyze the impacts of the work zone.</a:t>
            </a:r>
          </a:p>
          <a:p>
            <a:pPr eaLnBrk="1" hangingPunct="1"/>
            <a:r>
              <a:rPr lang="en-US" b="1" dirty="0"/>
              <a:t>Suggested Questions: </a:t>
            </a:r>
            <a:r>
              <a:rPr lang="en-US" dirty="0"/>
              <a:t>None</a:t>
            </a:r>
          </a:p>
          <a:p>
            <a:r>
              <a:rPr lang="en-US" b="1" dirty="0"/>
              <a:t>Additional Information: </a:t>
            </a:r>
            <a:r>
              <a:rPr lang="en-US" dirty="0"/>
              <a:t>Refer students to the Work Zone Analysis Tools course.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467259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eaLnBrk="1" hangingPunct="1"/>
            <a:r>
              <a:rPr lang="en-US" b="1" dirty="0"/>
              <a:t>Key Message: </a:t>
            </a:r>
            <a:r>
              <a:rPr lang="en-US" dirty="0"/>
              <a:t>List various work zone impact analysis tools.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There are tools available to help us assess the impact on the work zone on traffic. </a:t>
            </a:r>
            <a:r>
              <a:rPr lang="en-US" sz="1200" b="0" i="0" u="none" strike="noStrike" kern="1200" baseline="0" dirty="0">
                <a:solidFill>
                  <a:schemeClr val="tx1"/>
                </a:solidFill>
                <a:latin typeface="Arial" panose="020B0604020202020204" pitchFamily="34" charset="0"/>
                <a:ea typeface="+mn-ea"/>
                <a:cs typeface="+mn-cs"/>
              </a:rPr>
              <a:t>Concurrent with selecting study objectives, the appropriate analysis tools should be selected. There are many tools available to address work zones, as discussed further in the next sections of</a:t>
            </a:r>
          </a:p>
          <a:p>
            <a:r>
              <a:rPr lang="en-US" sz="1200" b="0" i="0" u="none" strike="noStrike" kern="1200" baseline="0" dirty="0">
                <a:solidFill>
                  <a:schemeClr val="tx1"/>
                </a:solidFill>
                <a:latin typeface="Arial" panose="020B0604020202020204" pitchFamily="34" charset="0"/>
                <a:ea typeface="+mn-ea"/>
                <a:cs typeface="+mn-cs"/>
              </a:rPr>
              <a:t>this Guide. The available tools range from simple to complex. Simpler tools include Highway Capacity Manual techniques and sketch planning while more complex tools include macro, meso and microscopic simulation tools. Choosing a tool is generally a tradeoff between desired</a:t>
            </a:r>
          </a:p>
          <a:p>
            <a:r>
              <a:rPr lang="en-US" sz="1200" b="0" i="0" u="none" strike="noStrike" kern="1200" baseline="0" dirty="0">
                <a:solidFill>
                  <a:schemeClr val="tx1"/>
                </a:solidFill>
                <a:latin typeface="Arial" panose="020B0604020202020204" pitchFamily="34" charset="0"/>
                <a:ea typeface="+mn-ea"/>
                <a:cs typeface="+mn-cs"/>
              </a:rPr>
              <a:t>functionality, results, time, training and cost. </a:t>
            </a:r>
            <a:r>
              <a:rPr lang="en-US" dirty="0"/>
              <a:t>They can be grouped in these 3 categories. Let’s discuss them!</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This is an intro slide. The 3 categories are discussed in detail in the new few slides.</a:t>
            </a:r>
          </a:p>
          <a:p>
            <a:endParaRPr lang="en-US" dirty="0"/>
          </a:p>
        </p:txBody>
      </p:sp>
    </p:spTree>
    <p:extLst>
      <p:ext uri="{BB962C8B-B14F-4D97-AF65-F5344CB8AC3E}">
        <p14:creationId xmlns:p14="http://schemas.microsoft.com/office/powerpoint/2010/main" val="1415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xfrm>
            <a:off x="381000" y="4343400"/>
            <a:ext cx="6172200" cy="4114800"/>
          </a:xfrm>
          <a:noFill/>
          <a:ln/>
        </p:spPr>
        <p:txBody>
          <a:bodyPr/>
          <a:lstStyle/>
          <a:p>
            <a:pPr eaLnBrk="1" hangingPunct="1"/>
            <a:r>
              <a:rPr lang="en-US" b="1" dirty="0"/>
              <a:t>Key Message: </a:t>
            </a:r>
            <a:r>
              <a:rPr lang="en-US" dirty="0"/>
              <a:t>List various work zone impact analysis tools.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Traffic simulation is a viable tool. There are various packages available. One of them is CORSIM, which is part of TSIS (Traffic Software Integrated System (TSIS) and developed by FHWA. CORSIM is available from McTrans. It requires lots of data so it may be overkill for some projects.</a:t>
            </a:r>
          </a:p>
          <a:p>
            <a:pPr eaLnBrk="1" hangingPunct="1"/>
            <a:r>
              <a:rPr lang="en-US" b="1" dirty="0"/>
              <a:t>Suggested Questions: </a:t>
            </a:r>
            <a:r>
              <a:rPr lang="en-US" dirty="0"/>
              <a:t>None</a:t>
            </a:r>
          </a:p>
          <a:p>
            <a:r>
              <a:rPr lang="en-US" b="1" dirty="0"/>
              <a:t>Additional Information: </a:t>
            </a:r>
            <a:r>
              <a:rPr lang="en-US" dirty="0"/>
              <a:t>http://mctrans.ce.ufl.edu/featured/tsis/version5/corsim.htm. The Traffic Software Integrated System (TSIS) is a collection of software tools for use by traffic engineers and researchers. Originally built as a simple shell around CORSIM, TSIS has evolved into a sophisticated toolkit. Though used by the FHWA for conducting research, these tools are sold to the public. CORSIM is a comprehensive microscopic traffic simulation, applicable to surface streets, freeways, and integrated networks with a complete selection of control devices (i.e., stop/yield sign, traffic signals, and ramp metering). It simulates traffic and traffic control systems using commonly accepted vehicle and driver behavior models. CORSIM combines two of the most widely used traffic simulation models, NETSIM for surface streets, and FRESIM for freeways. CORSIM has been applied by thousands of practitioners and researchers worldwide over the past 30 years and embodies a wealth of experience and maturity.</a:t>
            </a:r>
          </a:p>
          <a:p>
            <a:pPr eaLnBrk="1" hangingPunct="1"/>
            <a:r>
              <a:rPr lang="en-US" b="1" dirty="0"/>
              <a:t>Possible Problems: </a:t>
            </a:r>
            <a:r>
              <a:rPr lang="en-US" dirty="0"/>
              <a:t>Try to familiarize yourself with these tools before the course. Keep this brief.</a:t>
            </a:r>
          </a:p>
          <a:p>
            <a:endParaRPr lang="en-US" dirty="0"/>
          </a:p>
        </p:txBody>
      </p:sp>
    </p:spTree>
    <p:extLst>
      <p:ext uri="{BB962C8B-B14F-4D97-AF65-F5344CB8AC3E}">
        <p14:creationId xmlns:p14="http://schemas.microsoft.com/office/powerpoint/2010/main" val="830757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dirty="0"/>
              <a:t>Available Simulation Tools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sz="1200" b="0" i="0" u="none" strike="noStrike" kern="1200" baseline="0" dirty="0">
                <a:solidFill>
                  <a:schemeClr val="tx1"/>
                </a:solidFill>
                <a:latin typeface="Arial" panose="020B0604020202020204" pitchFamily="34" charset="0"/>
                <a:ea typeface="+mn-ea"/>
                <a:cs typeface="+mn-cs"/>
              </a:rPr>
              <a:t>As with any type of traffic analysis, there are several models that could be used to evaluate traffic conditions under work zone operations, such as Critical Lane Volume (CLV) analysis, simulation models such as CORSIM, VISSIM, PARAMICS or SimTraffic, and Highway Capacity Manual (HCM) based tools such as HCS or Synchro. The Synchro / SimTraffic software package is the recommended traffic analysis tool. work zone applications on arterials since many of Maryland’s arterials have already been coded using Synchro and Synchro can calculate LOS, control delays and travel times directly, based on user inputs. Also, simulation analysis can be easily performed with SimTraffic.</a:t>
            </a:r>
          </a:p>
          <a:p>
            <a:r>
              <a:rPr lang="en-US" b="1" dirty="0"/>
              <a:t>Suggested Questions: </a:t>
            </a:r>
            <a:r>
              <a:rPr lang="en-US" dirty="0"/>
              <a:t>None</a:t>
            </a:r>
          </a:p>
          <a:p>
            <a:r>
              <a:rPr lang="en-US" b="1" dirty="0"/>
              <a:t>Additional Information: </a:t>
            </a:r>
            <a:r>
              <a:rPr lang="en-US" sz="1200" b="0" i="0" u="none" strike="noStrike" kern="1200" baseline="0" dirty="0">
                <a:solidFill>
                  <a:schemeClr val="tx1"/>
                </a:solidFill>
                <a:latin typeface="Arial" panose="020B0604020202020204" pitchFamily="34" charset="0"/>
                <a:ea typeface="+mn-ea"/>
                <a:cs typeface="+mn-cs"/>
              </a:rPr>
              <a:t>For a complete presentation of traffic analysis tools, see the Federal Highway Administration’s </a:t>
            </a:r>
            <a:r>
              <a:rPr lang="en-US" sz="1200" b="0" i="1" u="none" strike="noStrike" kern="1200" baseline="0" dirty="0">
                <a:solidFill>
                  <a:schemeClr val="tx1"/>
                </a:solidFill>
                <a:latin typeface="Arial" panose="020B0604020202020204" pitchFamily="34" charset="0"/>
                <a:ea typeface="+mn-ea"/>
                <a:cs typeface="+mn-cs"/>
              </a:rPr>
              <a:t>Traffic Analysis Toolbox</a:t>
            </a:r>
            <a:r>
              <a:rPr lang="en-US" sz="1200" b="0" i="0" u="none" strike="noStrike" kern="1200" baseline="0" dirty="0">
                <a:solidFill>
                  <a:schemeClr val="tx1"/>
                </a:solidFill>
                <a:latin typeface="Arial" panose="020B0604020202020204" pitchFamily="34" charset="0"/>
                <a:ea typeface="+mn-ea"/>
                <a:cs typeface="+mn-cs"/>
              </a:rPr>
              <a:t>, available online at http://ops.fhwa.dot.gov/trafficanalysistools/toolbox.htm.</a:t>
            </a:r>
            <a:endParaRPr lang="en-US" dirty="0"/>
          </a:p>
          <a:p>
            <a:pPr eaLnBrk="1" hangingPunct="1"/>
            <a:r>
              <a:rPr lang="en-US" b="1" dirty="0"/>
              <a:t>Possible Problems: </a:t>
            </a:r>
            <a:r>
              <a:rPr lang="en-US" dirty="0"/>
              <a:t>This is an intro slide. The 3 categories are discussed in detail in the new few slides.</a:t>
            </a:r>
          </a:p>
        </p:txBody>
      </p:sp>
      <p:sp>
        <p:nvSpPr>
          <p:cNvPr id="4" name="Slide Number Placeholder 3"/>
          <p:cNvSpPr>
            <a:spLocks noGrp="1"/>
          </p:cNvSpPr>
          <p:nvPr>
            <p:ph type="sldNum" sz="quarter" idx="5"/>
          </p:nvPr>
        </p:nvSpPr>
        <p:spPr/>
        <p:txBody>
          <a:bodyPr/>
          <a:lstStyle/>
          <a:p>
            <a:pPr>
              <a:defRPr/>
            </a:pPr>
            <a:fld id="{D3AA1005-96A5-4CE0-97A3-E1B7A70FFA11}" type="slidenum">
              <a:rPr lang="en-US" smtClean="0"/>
              <a:pPr>
                <a:defRPr/>
              </a:pPr>
              <a:t>14</a:t>
            </a:fld>
            <a:endParaRPr lang="en-US" dirty="0"/>
          </a:p>
        </p:txBody>
      </p:sp>
    </p:spTree>
    <p:extLst>
      <p:ext uri="{BB962C8B-B14F-4D97-AF65-F5344CB8AC3E}">
        <p14:creationId xmlns:p14="http://schemas.microsoft.com/office/powerpoint/2010/main" val="2214923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r>
              <a:rPr lang="en-US" b="1" dirty="0"/>
              <a:t>Key Message: </a:t>
            </a:r>
            <a:r>
              <a:rPr lang="en-US" dirty="0"/>
              <a:t>Show sample CORSIM screen</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This is a CORSIM screen shot. It shows a closed lane (left) and a right lane being affected by rubbernecking, or a drop in capacity. CORSIM cannot simulate a taper, however. For the condition being simulated, CORSIM will generate a series of PMs (Measures of Effectiveness) such as average speed, delays, and others.</a:t>
            </a:r>
          </a:p>
          <a:p>
            <a:pPr eaLnBrk="1" hangingPunct="1"/>
            <a:r>
              <a:rPr lang="en-US" b="1" dirty="0"/>
              <a:t>Suggested Questions: </a:t>
            </a:r>
            <a:r>
              <a:rPr lang="en-US" dirty="0"/>
              <a:t>None</a:t>
            </a:r>
          </a:p>
          <a:p>
            <a:r>
              <a:rPr lang="en-US" b="1" dirty="0"/>
              <a:t>Additional Information: </a:t>
            </a:r>
            <a:r>
              <a:rPr lang="en-US" dirty="0"/>
              <a:t>http://mctrans.ce.ufl.edu/featured/tsis/version5/corsim.htm. NOTE: CORSIM can only simulate closures on freeways.</a:t>
            </a:r>
          </a:p>
          <a:p>
            <a:pPr eaLnBrk="1" hangingPunct="1"/>
            <a:r>
              <a:rPr lang="en-US" b="1" dirty="0"/>
              <a:t>Possible Problems: </a:t>
            </a:r>
            <a:r>
              <a:rPr lang="en-US" dirty="0"/>
              <a:t>Try to familiarize yourself with these tools before the course.</a:t>
            </a:r>
          </a:p>
          <a:p>
            <a:endParaRPr lang="en-US" dirty="0"/>
          </a:p>
          <a:p>
            <a:endParaRPr lang="en-US" dirty="0"/>
          </a:p>
        </p:txBody>
      </p:sp>
    </p:spTree>
    <p:extLst>
      <p:ext uri="{BB962C8B-B14F-4D97-AF65-F5344CB8AC3E}">
        <p14:creationId xmlns:p14="http://schemas.microsoft.com/office/powerpoint/2010/main" val="399841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b="1" dirty="0"/>
              <a:t>Key Message: </a:t>
            </a:r>
            <a:r>
              <a:rPr lang="en-US" dirty="0"/>
              <a:t>Discuss QuickZone</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The second category of tools are deterministic tools. These analytical tools are always give the same result for a given set of input data. One example of a deterministic tool is QuickZone, developed by FHWA and available through McTrans. Its data requirements are not as intense as CORSIM’s but it gives you a quick (hence the name) analysis of the work zone. Refer to the website shown for additional information.</a:t>
            </a:r>
          </a:p>
          <a:p>
            <a:pPr eaLnBrk="1" hangingPunct="1"/>
            <a:r>
              <a:rPr lang="en-US" b="1" dirty="0"/>
              <a:t>Suggested Questions: </a:t>
            </a:r>
            <a:r>
              <a:rPr lang="en-US" dirty="0"/>
              <a:t>What is deterministic? For the same input always gives the same result. “Stochastic” models are random: for the same input they may generate different results (like in real life).</a:t>
            </a:r>
          </a:p>
          <a:p>
            <a:r>
              <a:rPr lang="en-US" b="1" dirty="0"/>
              <a:t>Additional Information: </a:t>
            </a:r>
            <a:r>
              <a:rPr lang="en-US" dirty="0"/>
              <a:t>http://ops.fhwa.dot.gov/wz/traffic_analysis/wzta.htm</a:t>
            </a:r>
          </a:p>
          <a:p>
            <a:pPr eaLnBrk="1" hangingPunct="1"/>
            <a:r>
              <a:rPr lang="en-US" b="1" dirty="0"/>
              <a:t>Possible Problems: </a:t>
            </a:r>
            <a:r>
              <a:rPr lang="en-US" dirty="0"/>
              <a:t>When the tool is “quick”, someone may say we are compromising accuracy. This is a fair statement but this is the compromise that we need to make in order to work faster (and cheaper!). The user must be aware of this compromise and should not demand a high degree of accuracy.</a:t>
            </a:r>
          </a:p>
          <a:p>
            <a:endParaRPr lang="en-US" dirty="0"/>
          </a:p>
        </p:txBody>
      </p:sp>
    </p:spTree>
    <p:extLst>
      <p:ext uri="{BB962C8B-B14F-4D97-AF65-F5344CB8AC3E}">
        <p14:creationId xmlns:p14="http://schemas.microsoft.com/office/powerpoint/2010/main" val="2722119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381000" y="4343400"/>
            <a:ext cx="6172200" cy="4114800"/>
          </a:xfrm>
        </p:spPr>
        <p:txBody>
          <a:bodyPr>
            <a:normAutofit fontScale="25000" lnSpcReduction="20000"/>
          </a:bodyPr>
          <a:lstStyle/>
          <a:p>
            <a:pPr eaLnBrk="1" hangingPunct="1">
              <a:defRPr/>
            </a:pPr>
            <a:r>
              <a:rPr lang="en-US" sz="4800" b="1" dirty="0"/>
              <a:t>Key Message: </a:t>
            </a:r>
            <a:r>
              <a:rPr lang="en-US" sz="4800" dirty="0"/>
              <a:t>Introduce QuickZone</a:t>
            </a:r>
          </a:p>
          <a:p>
            <a:pPr eaLnBrk="1" hangingPunct="1">
              <a:defRPr/>
            </a:pPr>
            <a:r>
              <a:rPr lang="en-US" sz="4800" b="1" dirty="0"/>
              <a:t>Est. Presentation Time: </a:t>
            </a:r>
            <a:r>
              <a:rPr lang="en-US" sz="4800" dirty="0"/>
              <a:t>Less than 1 minute(s)</a:t>
            </a:r>
            <a:endParaRPr lang="en-US" sz="4800" b="1" dirty="0"/>
          </a:p>
          <a:p>
            <a:pPr eaLnBrk="1" hangingPunct="1">
              <a:defRPr/>
            </a:pPr>
            <a:r>
              <a:rPr lang="en-US" sz="4800" b="1" dirty="0"/>
              <a:t>Explanation of Cues/Builds: </a:t>
            </a:r>
            <a:r>
              <a:rPr lang="en-US" sz="4800" dirty="0"/>
              <a:t>None</a:t>
            </a:r>
          </a:p>
          <a:p>
            <a:pPr>
              <a:defRPr/>
            </a:pPr>
            <a:r>
              <a:rPr lang="en-US" sz="4800" b="1" dirty="0"/>
              <a:t>Suggested Comments: </a:t>
            </a:r>
            <a:r>
              <a:rPr lang="en-US" sz="4800" dirty="0"/>
              <a:t>QuickZone compares the traffic impacts for work zone mitigation strategies and estimates the costs, traffic delays, and potential backups associated with these impacts. For example, if a highway agency planned to widen a shoulder, QuickZone could estimate the costs of doing work at night instead of during the day or diverting the traffic to one road versus another road during different phases of construction. The costs, traffic delays, and potential backups can be estimated for both an average day of work and for the whole life cycle of construction.</a:t>
            </a:r>
          </a:p>
          <a:p>
            <a:pPr>
              <a:defRPr/>
            </a:pPr>
            <a:r>
              <a:rPr lang="en-US" sz="4800" dirty="0"/>
              <a:t>The primary functions of QuickZone are:</a:t>
            </a:r>
          </a:p>
          <a:p>
            <a:pPr>
              <a:defRPr/>
            </a:pPr>
            <a:r>
              <a:rPr lang="en-US" sz="4800" dirty="0"/>
              <a:t>-Quantification of corridor delay resulting from capacity decreases in work zones. </a:t>
            </a:r>
          </a:p>
          <a:p>
            <a:pPr>
              <a:defRPr/>
            </a:pPr>
            <a:r>
              <a:rPr lang="en-US" sz="4800" dirty="0"/>
              <a:t>-Identification of delay impacts of alternative project phasing plans. </a:t>
            </a:r>
          </a:p>
          <a:p>
            <a:pPr>
              <a:defRPr/>
            </a:pPr>
            <a:r>
              <a:rPr lang="en-US" sz="4800" dirty="0"/>
              <a:t>-Supporting tradeoff analyses between construction costs and delay costs. </a:t>
            </a:r>
          </a:p>
          <a:p>
            <a:pPr>
              <a:defRPr/>
            </a:pPr>
            <a:r>
              <a:rPr lang="en-US" sz="4800" dirty="0"/>
              <a:t>-Examination of impacts of construction staging, by:</a:t>
            </a:r>
            <a:br>
              <a:rPr lang="en-US" sz="4800" dirty="0"/>
            </a:br>
            <a:r>
              <a:rPr lang="en-US" sz="4800" dirty="0"/>
              <a:t>     - location along mainline</a:t>
            </a:r>
            <a:br>
              <a:rPr lang="en-US" sz="4800" dirty="0"/>
            </a:br>
            <a:r>
              <a:rPr lang="en-US" sz="4800" dirty="0"/>
              <a:t>     - time-of-day (peak vs. off-peak)</a:t>
            </a:r>
            <a:br>
              <a:rPr lang="en-US" sz="4800" dirty="0"/>
            </a:br>
            <a:r>
              <a:rPr lang="en-US" sz="4800" dirty="0"/>
              <a:t>     - season (summer vs. winter) </a:t>
            </a:r>
          </a:p>
          <a:p>
            <a:pPr>
              <a:defRPr/>
            </a:pPr>
            <a:r>
              <a:rPr lang="en-US" sz="4800" dirty="0"/>
              <a:t>-Assessment of travel demand measures and other delay mitigation strategies. </a:t>
            </a:r>
          </a:p>
          <a:p>
            <a:pPr>
              <a:defRPr/>
            </a:pPr>
            <a:r>
              <a:rPr lang="en-US" sz="4800" dirty="0"/>
              <a:t>-Allowing the establishment of work completion incentives. </a:t>
            </a:r>
          </a:p>
          <a:p>
            <a:pPr eaLnBrk="1" hangingPunct="1">
              <a:defRPr/>
            </a:pPr>
            <a:r>
              <a:rPr lang="en-US" sz="4800" b="1" dirty="0"/>
              <a:t>Suggested Questions: </a:t>
            </a:r>
            <a:r>
              <a:rPr lang="en-US" sz="4800" dirty="0"/>
              <a:t>None</a:t>
            </a:r>
          </a:p>
          <a:p>
            <a:pPr>
              <a:defRPr/>
            </a:pPr>
            <a:r>
              <a:rPr lang="en-US" sz="4800" b="1" dirty="0"/>
              <a:t>Additional Information: </a:t>
            </a:r>
            <a:r>
              <a:rPr lang="en-US" sz="4800" dirty="0"/>
              <a:t>Refer students to the Work Zone Analysis Tools course.</a:t>
            </a:r>
          </a:p>
          <a:p>
            <a:pPr eaLnBrk="1" hangingPunct="1">
              <a:defRPr/>
            </a:pPr>
            <a:r>
              <a:rPr lang="en-US" sz="4800" b="1" dirty="0"/>
              <a:t>Possible Problems: </a:t>
            </a:r>
            <a:r>
              <a:rPr lang="en-US" sz="4800" dirty="0"/>
              <a:t>None</a:t>
            </a:r>
          </a:p>
          <a:p>
            <a:pPr>
              <a:defRPr/>
            </a:pPr>
            <a:endParaRPr lang="en-US" dirty="0"/>
          </a:p>
        </p:txBody>
      </p:sp>
    </p:spTree>
    <p:extLst>
      <p:ext uri="{BB962C8B-B14F-4D97-AF65-F5344CB8AC3E}">
        <p14:creationId xmlns:p14="http://schemas.microsoft.com/office/powerpoint/2010/main" val="1720754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r>
              <a:rPr lang="en-US" b="1" dirty="0"/>
              <a:t>Key Message: </a:t>
            </a:r>
            <a:r>
              <a:rPr lang="en-US" dirty="0"/>
              <a:t>QuickZone results are easy to interpret.</a:t>
            </a:r>
          </a:p>
          <a:p>
            <a:r>
              <a:rPr lang="en-US" b="1" dirty="0"/>
              <a:t>Est. Presentation Time: </a:t>
            </a:r>
            <a:r>
              <a:rPr lang="en-US" dirty="0"/>
              <a:t>One minute.</a:t>
            </a:r>
            <a:endParaRPr lang="en-US" b="1" dirty="0"/>
          </a:p>
          <a:p>
            <a:r>
              <a:rPr lang="en-US" b="1" dirty="0"/>
              <a:t>Explanation of Cues/Builds: </a:t>
            </a:r>
            <a:r>
              <a:rPr lang="en-US" dirty="0"/>
              <a:t>None.</a:t>
            </a:r>
          </a:p>
          <a:p>
            <a:r>
              <a:rPr lang="en-US" b="1" dirty="0"/>
              <a:t>Suggested Comments: </a:t>
            </a:r>
            <a:r>
              <a:rPr lang="en-US" dirty="0"/>
              <a:t>This is a sample QuickZone output.</a:t>
            </a:r>
            <a:r>
              <a:rPr lang="en-US" b="1" dirty="0"/>
              <a:t>  </a:t>
            </a:r>
            <a:r>
              <a:rPr lang="en-US" dirty="0"/>
              <a:t>The graph plots delay against time of day for different phases, which are designated by different colors.  The total delay, in vehicle-hours,  and maximum queue length, in number of vehicles, are tabulated for each phase on the right hand side. </a:t>
            </a:r>
            <a:r>
              <a:rPr lang="en-US" b="1" dirty="0"/>
              <a:t> </a:t>
            </a:r>
            <a:r>
              <a:rPr lang="en-US" dirty="0"/>
              <a:t> </a:t>
            </a:r>
            <a:endParaRPr lang="en-US" b="1" dirty="0"/>
          </a:p>
          <a:p>
            <a:r>
              <a:rPr lang="en-US" b="1" dirty="0"/>
              <a:t>Suggested Questions: </a:t>
            </a:r>
            <a:r>
              <a:rPr lang="en-US" dirty="0"/>
              <a:t>None.</a:t>
            </a:r>
          </a:p>
          <a:p>
            <a:r>
              <a:rPr lang="en-US" b="1" dirty="0"/>
              <a:t>Additional Information: </a:t>
            </a:r>
            <a:r>
              <a:rPr lang="en-US" dirty="0"/>
              <a:t>None.</a:t>
            </a:r>
          </a:p>
          <a:p>
            <a:r>
              <a:rPr lang="en-US" b="1" dirty="0"/>
              <a:t>Possible Problems: </a:t>
            </a:r>
            <a:r>
              <a:rPr lang="en-US" dirty="0"/>
              <a:t>None.</a:t>
            </a:r>
          </a:p>
          <a:p>
            <a:endParaRPr lang="en-US" dirty="0"/>
          </a:p>
        </p:txBody>
      </p:sp>
    </p:spTree>
    <p:extLst>
      <p:ext uri="{BB962C8B-B14F-4D97-AF65-F5344CB8AC3E}">
        <p14:creationId xmlns:p14="http://schemas.microsoft.com/office/powerpoint/2010/main" val="349478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r>
              <a:rPr lang="en-US" b="1" dirty="0"/>
              <a:t>Key Message: </a:t>
            </a:r>
            <a:r>
              <a:rPr lang="en-US" dirty="0"/>
              <a:t>Discuss CA4PRS</a:t>
            </a:r>
          </a:p>
          <a:p>
            <a:pPr eaLnBrk="1" hangingPunct="1"/>
            <a:r>
              <a:rPr lang="en-US" b="1" dirty="0"/>
              <a:t>Est. Presentation Time: </a:t>
            </a:r>
            <a:r>
              <a:rPr lang="en-US" dirty="0"/>
              <a:t>Less than 1-2 minute(s)</a:t>
            </a:r>
          </a:p>
          <a:p>
            <a:pPr eaLnBrk="1" hangingPunct="1"/>
            <a:r>
              <a:rPr lang="en-US" b="1" dirty="0"/>
              <a:t>Explanation of Cues/Builds: </a:t>
            </a:r>
            <a:r>
              <a:rPr lang="en-US" dirty="0"/>
              <a:t>None</a:t>
            </a:r>
          </a:p>
          <a:p>
            <a:pPr eaLnBrk="1" hangingPunct="1"/>
            <a:r>
              <a:rPr lang="en-US" b="1" dirty="0"/>
              <a:t>Suggested Comments: </a:t>
            </a:r>
            <a:r>
              <a:rPr lang="en-US" dirty="0"/>
              <a:t>CA4PRS is a schedule and traffic analysis tool that helps planners and designers select effective, economical rehabilitation strategies. Funded through an FHWA (Federal Highway Administration) pooled-fund, multistate consortium (California, Minnesota, Texas, and Washington), CA4PRS was developed by the University of California Pavement Research Center (UCPRC) through the UC Berkeley Institute of Transportation Studies. FHWA formally endorsed CA4PRS as a “</a:t>
            </a:r>
            <a:r>
              <a:rPr lang="en-US" dirty="0">
                <a:hlinkClick r:id="rId3"/>
              </a:rPr>
              <a:t>Priority, Market-Ready Technologies and Innovations</a:t>
            </a:r>
            <a:r>
              <a:rPr lang="en-US" dirty="0"/>
              <a:t>” product in 2008 for national wide deployment. Caltrans IT recently added CA4PRS into the </a:t>
            </a:r>
            <a:r>
              <a:rPr lang="en-US" dirty="0">
                <a:hlinkClick r:id="rId4"/>
              </a:rPr>
              <a:t>standard software list</a:t>
            </a:r>
            <a:r>
              <a:rPr lang="en-US" dirty="0"/>
              <a:t> for its statewide implementation.</a:t>
            </a:r>
          </a:p>
          <a:p>
            <a:pPr eaLnBrk="1" hangingPunct="1"/>
            <a:r>
              <a:rPr lang="en-US" b="1" dirty="0"/>
              <a:t>Suggested Questions: </a:t>
            </a:r>
            <a:r>
              <a:rPr lang="en-US" dirty="0"/>
              <a:t>None</a:t>
            </a:r>
          </a:p>
          <a:p>
            <a:r>
              <a:rPr lang="en-US" b="1" dirty="0"/>
              <a:t>Additional Information: </a:t>
            </a:r>
            <a:r>
              <a:rPr lang="en-US" dirty="0"/>
              <a:t>http://www.dot.ca.gov/research/roadway/ca4prs/index.htm</a:t>
            </a:r>
          </a:p>
          <a:p>
            <a:pPr eaLnBrk="1" hangingPunct="1"/>
            <a:r>
              <a:rPr lang="en-US" b="1" dirty="0"/>
              <a:t>Possible Problems: </a:t>
            </a:r>
            <a:r>
              <a:rPr lang="en-US" dirty="0"/>
              <a:t>Try to familiarize yourself with these tools before the course.</a:t>
            </a:r>
          </a:p>
          <a:p>
            <a:endParaRPr lang="en-US" dirty="0"/>
          </a:p>
        </p:txBody>
      </p:sp>
    </p:spTree>
    <p:extLst>
      <p:ext uri="{BB962C8B-B14F-4D97-AF65-F5344CB8AC3E}">
        <p14:creationId xmlns:p14="http://schemas.microsoft.com/office/powerpoint/2010/main" val="2992234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r>
              <a:rPr lang="en-US" b="1" dirty="0"/>
              <a:t>Key Message: </a:t>
            </a:r>
            <a:r>
              <a:rPr lang="en-US" dirty="0"/>
              <a:t>State the module objectives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These are the objectives of this module. </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263964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r>
              <a:rPr lang="en-US" b="1" dirty="0"/>
              <a:t>Key Message: </a:t>
            </a:r>
            <a:r>
              <a:rPr lang="en-US" dirty="0"/>
              <a:t>Discuss Dynasmart-P</a:t>
            </a:r>
          </a:p>
          <a:p>
            <a:pPr eaLnBrk="1" hangingPunct="1"/>
            <a:r>
              <a:rPr lang="en-US" b="1" dirty="0"/>
              <a:t>Est. Presentation Time: </a:t>
            </a:r>
            <a:r>
              <a:rPr lang="en-US" dirty="0"/>
              <a:t>Less than 1-2 minute(s)</a:t>
            </a:r>
          </a:p>
          <a:p>
            <a:pPr eaLnBrk="1" hangingPunct="1"/>
            <a:r>
              <a:rPr lang="en-US" b="1" dirty="0"/>
              <a:t>Explanation of Cues/Builds: </a:t>
            </a:r>
            <a:r>
              <a:rPr lang="en-US" dirty="0"/>
              <a:t>None</a:t>
            </a:r>
          </a:p>
          <a:p>
            <a:pPr eaLnBrk="1" hangingPunct="1"/>
            <a:r>
              <a:rPr lang="en-US" b="1" dirty="0"/>
              <a:t>Suggested Comments: </a:t>
            </a:r>
            <a:r>
              <a:rPr lang="en-US" dirty="0"/>
              <a:t>Another available tool is DYNASMART-P, a state-of-the-art planning tool that engineers can use to address complex transportation planning and operations issues simultaneously. Researchers at the University of Maryland developed the software under the Federal Highway Administration's (FHWA) Dynamic Traffic Assignment research project. Version 1.0 of DYNASMART-P is available from the Center for Microcomputers in Transportation (Mc</a:t>
            </a:r>
            <a:r>
              <a:rPr lang="en-US" i="1" dirty="0"/>
              <a:t>Trans</a:t>
            </a:r>
            <a:r>
              <a:rPr lang="en-US" baseline="30000" dirty="0"/>
              <a:t>TM</a:t>
            </a:r>
            <a:r>
              <a:rPr lang="en-US" dirty="0"/>
              <a:t>) at </a:t>
            </a:r>
            <a:r>
              <a:rPr lang="en-US" dirty="0">
                <a:hlinkClick r:id="rId3"/>
              </a:rPr>
              <a:t>http://mctrans.ce.ufl.edu/featured/dynasmart/index.htm</a:t>
            </a:r>
            <a:r>
              <a:rPr lang="en-US" dirty="0"/>
              <a:t>. In addition, FHWA recently completed testing of an updated version of the software, which is available from Mc</a:t>
            </a:r>
            <a:r>
              <a:rPr lang="en-US" i="1" dirty="0"/>
              <a:t>Trans</a:t>
            </a:r>
            <a:r>
              <a:rPr lang="en-US" dirty="0"/>
              <a:t>. The new version reduces the computer memory required for using the software and includes new features, such as a pricing element that enables planners to specify a toll that depends on the time of day.</a:t>
            </a:r>
          </a:p>
          <a:p>
            <a:pPr eaLnBrk="1" hangingPunct="1"/>
            <a:r>
              <a:rPr lang="en-US" b="1" dirty="0"/>
              <a:t>Suggested Questions: </a:t>
            </a:r>
            <a:r>
              <a:rPr lang="en-US" dirty="0"/>
              <a:t>None</a:t>
            </a:r>
          </a:p>
          <a:p>
            <a:r>
              <a:rPr lang="en-US" b="1" dirty="0"/>
              <a:t>Additional Information: </a:t>
            </a:r>
            <a:r>
              <a:rPr lang="en-US" dirty="0"/>
              <a:t>http://www.tfhrc.gov/trnsptr/jun06/index.htm#opera</a:t>
            </a:r>
          </a:p>
          <a:p>
            <a:pPr eaLnBrk="1" hangingPunct="1"/>
            <a:r>
              <a:rPr lang="en-US" b="1" dirty="0"/>
              <a:t>Possible Problems: </a:t>
            </a:r>
            <a:r>
              <a:rPr lang="en-US" dirty="0"/>
              <a:t>Try to familiarize yourself with these tools before the course</a:t>
            </a:r>
          </a:p>
        </p:txBody>
      </p:sp>
    </p:spTree>
    <p:extLst>
      <p:ext uri="{BB962C8B-B14F-4D97-AF65-F5344CB8AC3E}">
        <p14:creationId xmlns:p14="http://schemas.microsoft.com/office/powerpoint/2010/main" val="375937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solidFill>
            <a:srgbClr val="FFFFFF"/>
          </a:solidFill>
          <a:ln/>
        </p:spPr>
      </p:sp>
      <p:sp>
        <p:nvSpPr>
          <p:cNvPr id="93187" name="Rectangle 3"/>
          <p:cNvSpPr>
            <a:spLocks noGrp="1" noChangeArrowheads="1"/>
          </p:cNvSpPr>
          <p:nvPr>
            <p:ph type="body" idx="1"/>
          </p:nvPr>
        </p:nvSpPr>
        <p:spPr>
          <a:solidFill>
            <a:srgbClr val="FFFFFF"/>
          </a:solidFill>
          <a:ln>
            <a:solidFill>
              <a:schemeClr val="accent1"/>
            </a:solidFill>
          </a:ln>
        </p:spPr>
        <p:txBody>
          <a:bodyPr/>
          <a:lstStyle/>
          <a:p>
            <a:pPr eaLnBrk="1" hangingPunct="1"/>
            <a:r>
              <a:rPr lang="en-US" b="1" dirty="0"/>
              <a:t>Key Message: </a:t>
            </a:r>
            <a:r>
              <a:rPr lang="en-US" dirty="0"/>
              <a:t>Discuss WZ Impact Analysis</a:t>
            </a:r>
          </a:p>
          <a:p>
            <a:pPr eaLnBrk="1" hangingPunct="1"/>
            <a:r>
              <a:rPr lang="en-US" b="1" dirty="0"/>
              <a:t>Est. Presentation Time: </a:t>
            </a:r>
            <a:r>
              <a:rPr lang="en-US" dirty="0"/>
              <a:t>Less than 1 minute(s)</a:t>
            </a:r>
          </a:p>
          <a:p>
            <a:pPr eaLnBrk="1" hangingPunct="1"/>
            <a:r>
              <a:rPr lang="en-US" b="1" dirty="0"/>
              <a:t>Explanation of Cues/Builds: </a:t>
            </a:r>
            <a:r>
              <a:rPr lang="en-US" dirty="0"/>
              <a:t>Text box appears upon click</a:t>
            </a:r>
          </a:p>
          <a:p>
            <a:pPr eaLnBrk="1" hangingPunct="1"/>
            <a:r>
              <a:rPr lang="en-US" b="1" dirty="0"/>
              <a:t>Suggested Comments: </a:t>
            </a:r>
            <a:r>
              <a:rPr lang="en-US" dirty="0"/>
              <a:t>Another way to determine the impact of the WZ is through estimation. In this example, capacity of the roadway was 1,000 vehicles per hour was before a closure, resulting in no congestion.  With the closure, the capacity DECREASED to 500 vph, resulting in two congestion periods during the shown time of day.</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“cap” is “capacity”, or how many vehicles go through a point over a period of time, in this case in vehicles per hour.</a:t>
            </a:r>
          </a:p>
        </p:txBody>
      </p:sp>
    </p:spTree>
    <p:extLst>
      <p:ext uri="{BB962C8B-B14F-4D97-AF65-F5344CB8AC3E}">
        <p14:creationId xmlns:p14="http://schemas.microsoft.com/office/powerpoint/2010/main" val="3330641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pPr eaLnBrk="1" hangingPunct="1"/>
            <a:r>
              <a:rPr lang="en-US" b="1" dirty="0"/>
              <a:t>Key Message: </a:t>
            </a:r>
            <a:r>
              <a:rPr lang="en-US" dirty="0"/>
              <a:t>Discuss the methodology for selecting traffic analysis tools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 selection of any traffic analysis tool should align the purpose and objective of the analysis with the capabilities and limitation of the tool. From a project administrative perspective, there are several technical, time requirements and budget factors which come into play, as does the availability of the associated data. </a:t>
            </a:r>
            <a:r>
              <a:rPr lang="en-US" b="1" dirty="0"/>
              <a:t>Volume II: </a:t>
            </a:r>
            <a:r>
              <a:rPr lang="en-US" b="1" i="1" dirty="0"/>
              <a:t>Decision Support Methodology for Selecting Traffic Analysis Tools </a:t>
            </a:r>
            <a:r>
              <a:rPr lang="en-US" dirty="0"/>
              <a:t>is a good resource. This volume identifies key criteria and circumstances to consider when selecting the most appropriate type of traffic analysis tool for the analysis at hand. The audience for this volume are project managers and project engineers. Volume VIII is intended to provide the local decision-maker with a broad, fundamental understanding of how analytical tools can be used to support work zone decision making throughout an entire project life cycle. The guidance is rooted in an overall philosophy that "</a:t>
            </a:r>
            <a:r>
              <a:rPr lang="en-US" i="1" dirty="0"/>
              <a:t>one size does NOT fit all</a:t>
            </a:r>
            <a:r>
              <a:rPr lang="en-US" dirty="0"/>
              <a:t>" with respect to the best analytical approach, that is, no single tool or analytical approach is the right answer for all work zone analyses. Work zones are associated with a vast range of road work activities, ranging from multi-billion dollar mega-projects to emergency pothole repair. Further, </a:t>
            </a:r>
            <a:r>
              <a:rPr lang="en-US" i="1" dirty="0"/>
              <a:t>mobility impacts</a:t>
            </a:r>
            <a:r>
              <a:rPr lang="en-US" dirty="0"/>
              <a:t> can be an issue for projects on almost any type of facility ranging from low-volume rural roadways to highly congested urban freeway interchanges. Volume IX provides specific guidance to the analyst, researcher, or manager in charge of conducting a specific work zone analysis project or who has been charged with developing an overall work zone modeling program or approach. This volume includes numerous case study examples, discussion and analysis designed to provide the prospective work zone analyst with information pertaining to the selection of a transportation modeling approach (including the identification of opportunities for use, managing technical risk and examples) as well as specific project applications (including constructability, scheduling and transportation management plan design and evaluation).</a:t>
            </a:r>
          </a:p>
          <a:p>
            <a:r>
              <a:rPr lang="en-US" b="1" dirty="0"/>
              <a:t>Additional Information: </a:t>
            </a:r>
            <a:r>
              <a:rPr lang="en-US" dirty="0"/>
              <a:t>http://ops.fhwa.dot.gov/trafficanalysistools/index.htm. An introduction to the role of traffic analysis tools and tool categories is provided. A set of criteria for selecting the appropriate type of traffic analysis tool is described in detail and each tool category is scored as to its relevance to the criteria. The criteria include the analysis context, study area, facility type, travel mode, management strategy, traveler response, performance measures, and cost-effectiveness. A process and worksheets for an analyst to rate a tool category for a particular transportation analysis task are presented based on the criteria and the analyst's weighting of the criteria. Some challenges and limitations of the use of traffic analysis tools are provided.</a:t>
            </a:r>
            <a:endParaRPr lang="en-US" b="1" dirty="0"/>
          </a:p>
          <a:p>
            <a:pPr eaLnBrk="1" hangingPunct="1"/>
            <a:r>
              <a:rPr lang="en-US" b="1" dirty="0"/>
              <a:t>Possible Problems:</a:t>
            </a:r>
            <a:r>
              <a:rPr lang="en-US" dirty="0"/>
              <a:t> None</a:t>
            </a:r>
          </a:p>
        </p:txBody>
      </p:sp>
    </p:spTree>
    <p:extLst>
      <p:ext uri="{BB962C8B-B14F-4D97-AF65-F5344CB8AC3E}">
        <p14:creationId xmlns:p14="http://schemas.microsoft.com/office/powerpoint/2010/main" val="84237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xfrm>
            <a:off x="533400" y="4343400"/>
            <a:ext cx="5943600" cy="4114800"/>
          </a:xfrm>
          <a:noFill/>
          <a:ln/>
        </p:spPr>
        <p:txBody>
          <a:bodyPr/>
          <a:lstStyle/>
          <a:p>
            <a:pPr eaLnBrk="1" hangingPunct="1"/>
            <a:r>
              <a:rPr lang="en-US" b="1" dirty="0"/>
              <a:t>Key Message: </a:t>
            </a:r>
            <a:r>
              <a:rPr lang="en-US" dirty="0"/>
              <a:t>Discuss</a:t>
            </a:r>
            <a:r>
              <a:rPr lang="en-US" b="1" dirty="0"/>
              <a:t> </a:t>
            </a:r>
            <a:r>
              <a:rPr lang="en-US" dirty="0"/>
              <a:t>WZ Impacts Assessment During Preliminary Engineering</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Preliminary engineering is the first stage in project development. This is the stage when designers and project planners conduct early project-level planning and develop an overall design concept of what the new facility would look like. At this stage, projects that are identified in systems planning are handed over to the respective project planners and designers to further develop the project. The main objective is to identify ways to implement the project, and develop appropriate plans and design concepts. Therefore, during preliminary engineering more project-specific information is collected and synthesized.</a:t>
            </a:r>
          </a:p>
          <a:p>
            <a:pPr eaLnBrk="1" hangingPunct="1"/>
            <a:r>
              <a:rPr lang="en-US" b="1" dirty="0"/>
              <a:t>Suggested Questions: </a:t>
            </a:r>
            <a:r>
              <a:rPr lang="en-US" dirty="0"/>
              <a:t>None</a:t>
            </a:r>
          </a:p>
          <a:p>
            <a:pPr eaLnBrk="1" hangingPunct="1"/>
            <a:r>
              <a:rPr lang="en-US" b="1" dirty="0"/>
              <a:t>Additional Information: </a:t>
            </a:r>
            <a:r>
              <a:rPr lang="en-US" dirty="0"/>
              <a:t>Preliminary engineering is also referred to as the first stage of design.</a:t>
            </a:r>
          </a:p>
          <a:p>
            <a:pPr eaLnBrk="1" hangingPunct="1"/>
            <a:r>
              <a:rPr lang="en-US" b="1" dirty="0"/>
              <a:t>Possible Problems: </a:t>
            </a:r>
            <a:r>
              <a:rPr lang="en-US" dirty="0"/>
              <a:t>None</a:t>
            </a:r>
          </a:p>
        </p:txBody>
      </p:sp>
    </p:spTree>
    <p:extLst>
      <p:ext uri="{BB962C8B-B14F-4D97-AF65-F5344CB8AC3E}">
        <p14:creationId xmlns:p14="http://schemas.microsoft.com/office/powerpoint/2010/main" val="28985362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pPr eaLnBrk="1" hangingPunct="1"/>
            <a:r>
              <a:rPr lang="en-US" b="1" dirty="0"/>
              <a:t>Key Message: </a:t>
            </a:r>
            <a:r>
              <a:rPr lang="en-US" dirty="0"/>
              <a:t>Discuss WZ Impacts Assessment During Design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Design represents the stage in program delivery where the final design is conducted for the project and appropriate plan documents, specifications, and cost estimates are developed. These documents lay out exactly how the project will be built, what the issues are, and how the work zone will be implemented and managed. WZ impacts assessment can be done during the design stages of a project. When we consider the traffic impact of the work zone, it may lead to an entirely different way to manage traffic, considering other alternatives.</a:t>
            </a:r>
          </a:p>
          <a:p>
            <a:pPr eaLnBrk="1" hangingPunct="1"/>
            <a:r>
              <a:rPr lang="en-US" b="1" dirty="0"/>
              <a:t>Suggested Questions: </a:t>
            </a:r>
            <a:r>
              <a:rPr lang="en-US" dirty="0"/>
              <a:t>None</a:t>
            </a:r>
          </a:p>
          <a:p>
            <a:r>
              <a:rPr lang="en-US" b="1" dirty="0"/>
              <a:t>Additional Information: </a:t>
            </a:r>
            <a:r>
              <a:rPr lang="en-US" dirty="0"/>
              <a:t>Preliminary engineering and the subsequent design stages are generally performed by similar staff, i.e., project planners and designers belonging to the design/engineering departments of transportation agencies, either at the central office or the region/district level.</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166673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r>
              <a:rPr lang="en-US" b="1" dirty="0"/>
              <a:t>Key Message: </a:t>
            </a:r>
            <a:r>
              <a:rPr lang="en-US" dirty="0"/>
              <a:t>Discuss WZ Impacts Assessment During Construction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During construction, agencies focus on implementing the TCP, managing the construction project, facilitating safety for motorists and workers, and maintaining traffic through the work zone. Recordkeeping of day-to-day project activities and tracking of project progress is performed using field diaries and project logs.</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869743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pPr eaLnBrk="1" hangingPunct="1"/>
            <a:r>
              <a:rPr lang="en-US" b="1" dirty="0"/>
              <a:t>Key Message: </a:t>
            </a:r>
            <a:r>
              <a:rPr lang="en-US" dirty="0"/>
              <a:t>Discuss Performance Assessment</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There are four key measures of work zone performance:</a:t>
            </a:r>
          </a:p>
          <a:p>
            <a:r>
              <a:rPr lang="en-US" dirty="0"/>
              <a:t>• Safety.</a:t>
            </a:r>
          </a:p>
          <a:p>
            <a:r>
              <a:rPr lang="en-US" dirty="0"/>
              <a:t>• Mobility.</a:t>
            </a:r>
          </a:p>
          <a:p>
            <a:r>
              <a:rPr lang="en-US" dirty="0"/>
              <a:t>• Construction efficiency and effectiveness.</a:t>
            </a:r>
          </a:p>
          <a:p>
            <a:r>
              <a:rPr lang="en-US" dirty="0"/>
              <a:t>• Public perception and satisfaction.</a:t>
            </a:r>
          </a:p>
          <a:p>
            <a:r>
              <a:rPr lang="en-US" dirty="0"/>
              <a:t>Where feasible and appropriate, these performance measures should be evaluated quantitatively. In the absence of funding and/or data availability, measures of performance may be evaluated qualitatively.</a:t>
            </a:r>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7010788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Project Assessment Steps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Most of the data needed for the project-level assessment should be available from each project’s monitoring efforts including field observations, crash data, and operational data. It is important that traffic and safety monitoring data collected during construction be documented and maintained in a consistent manner for each project.</a:t>
            </a:r>
            <a:endParaRPr lang="en-US" b="1" dirty="0"/>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384258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What makes one work zone strategy better than another one</a:t>
            </a:r>
          </a:p>
          <a:p>
            <a:r>
              <a:rPr lang="en-US" dirty="0"/>
              <a:t>-Less delay?</a:t>
            </a:r>
          </a:p>
          <a:p>
            <a:r>
              <a:rPr lang="en-US" dirty="0"/>
              <a:t>-Shorter duration?</a:t>
            </a:r>
          </a:p>
          <a:p>
            <a:r>
              <a:rPr lang="en-US" dirty="0"/>
              <a:t>-Shorter queues?</a:t>
            </a:r>
            <a:endParaRPr lang="en-US" b="1" dirty="0"/>
          </a:p>
          <a:p>
            <a:r>
              <a:rPr lang="en-US" b="1" dirty="0"/>
              <a:t>Suggested Questions: </a:t>
            </a:r>
            <a:r>
              <a:rPr lang="en-US" dirty="0"/>
              <a:t>How can you assess which is the best strategy? What are your objectives?</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extLst>
      <p:ext uri="{BB962C8B-B14F-4D97-AF65-F5344CB8AC3E}">
        <p14:creationId xmlns:p14="http://schemas.microsoft.com/office/powerpoint/2010/main" val="2153754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What are the PMs that are important to you and your objectives?</a:t>
            </a:r>
          </a:p>
          <a:p>
            <a:r>
              <a:rPr lang="en-US" dirty="0"/>
              <a:t>Important to set acceptable level. Example: Certain LOS requires night work. Let’s look at typical WZ PMs</a:t>
            </a:r>
          </a:p>
          <a:p>
            <a:r>
              <a:rPr lang="en-US" b="1" dirty="0"/>
              <a:t>Suggested Questions: </a:t>
            </a:r>
            <a:r>
              <a:rPr lang="en-US" dirty="0"/>
              <a:t>How can assess which is the best strategy? What are your objectives?</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60164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r>
              <a:rPr lang="en-US" b="1" dirty="0"/>
              <a:t>Key Message: </a:t>
            </a:r>
            <a:r>
              <a:rPr lang="en-US" dirty="0"/>
              <a:t>Discuss work zone impacts assessments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A WZ Impact Assessment is </a:t>
            </a:r>
            <a:r>
              <a:rPr lang="en-US" b="1" dirty="0"/>
              <a:t>comprehensive, integrated and proactive</a:t>
            </a:r>
            <a:r>
              <a:rPr lang="en-US" dirty="0"/>
              <a:t> work zone management and design effort</a:t>
            </a:r>
            <a:endParaRPr lang="en-US" b="1" dirty="0"/>
          </a:p>
          <a:p>
            <a:pPr eaLnBrk="1" hangingPunct="1"/>
            <a:r>
              <a:rPr lang="en-US" b="1" dirty="0"/>
              <a:t>Suggested Questions: </a:t>
            </a:r>
            <a:r>
              <a:rPr lang="en-US" dirty="0"/>
              <a:t>When is this assessment needed? Turn into a discussion.</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9659297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LOS refers to the conditions within a traffic stream, based on service measures such as speed and travel time, freedom to maneuver, traffic interruptions, comfort, and convenience. Ranges from LOS A (best) to LOS F (worst). E is capacity (next slide). The Highway Capacity Manual and AASHTO -Geometric Design of Highways and Streets ("Green Book") list the following levels of service:</a:t>
            </a:r>
            <a:br>
              <a:rPr lang="en-US" dirty="0"/>
            </a:br>
            <a:r>
              <a:rPr lang="en-US" dirty="0"/>
              <a:t>A= Free flow</a:t>
            </a:r>
            <a:br>
              <a:rPr lang="en-US" dirty="0"/>
            </a:br>
            <a:r>
              <a:rPr lang="en-US" dirty="0"/>
              <a:t>B=Reasonably free flow</a:t>
            </a:r>
            <a:br>
              <a:rPr lang="en-US" dirty="0"/>
            </a:br>
            <a:r>
              <a:rPr lang="en-US" dirty="0"/>
              <a:t>C=Stable flow</a:t>
            </a:r>
            <a:br>
              <a:rPr lang="en-US" dirty="0"/>
            </a:br>
            <a:r>
              <a:rPr lang="en-US" dirty="0"/>
              <a:t>D=Approaching unstable flow</a:t>
            </a:r>
            <a:br>
              <a:rPr lang="en-US" dirty="0"/>
            </a:br>
            <a:r>
              <a:rPr lang="en-US" dirty="0"/>
              <a:t>E=Unstable flow</a:t>
            </a:r>
            <a:br>
              <a:rPr lang="en-US" dirty="0"/>
            </a:br>
            <a:r>
              <a:rPr lang="en-US" dirty="0"/>
              <a:t>F=Forced or breakdown flow</a:t>
            </a:r>
          </a:p>
          <a:p>
            <a:r>
              <a:rPr lang="en-US" b="1" dirty="0"/>
              <a:t>Suggested Questions: </a:t>
            </a:r>
            <a:r>
              <a:rPr lang="en-US" dirty="0"/>
              <a:t>None</a:t>
            </a:r>
          </a:p>
          <a:p>
            <a:pPr eaLnBrk="1" hangingPunct="1"/>
            <a:r>
              <a:rPr lang="en-US" b="1" dirty="0"/>
              <a:t>Additional Information: </a:t>
            </a:r>
            <a:r>
              <a:rPr lang="en-US" dirty="0"/>
              <a:t>Note: LOS is a HCM concept which may not be referenced in traffic models.</a:t>
            </a:r>
          </a:p>
          <a:p>
            <a:pPr eaLnBrk="1" hangingPunct="1"/>
            <a:r>
              <a:rPr lang="en-US" b="1" dirty="0"/>
              <a:t>Possible Problems: </a:t>
            </a:r>
            <a:r>
              <a:rPr lang="en-US" dirty="0"/>
              <a:t>Discuss in general terms depending on the level of your audience.</a:t>
            </a:r>
          </a:p>
        </p:txBody>
      </p:sp>
    </p:spTree>
    <p:extLst>
      <p:ext uri="{BB962C8B-B14F-4D97-AF65-F5344CB8AC3E}">
        <p14:creationId xmlns:p14="http://schemas.microsoft.com/office/powerpoint/2010/main" val="1750460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xfrm>
            <a:off x="685800" y="4421188"/>
            <a:ext cx="5486400" cy="4037012"/>
          </a:xfrm>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Capacity is defined as the maximum </a:t>
            </a:r>
            <a:r>
              <a:rPr lang="en-US" b="1" dirty="0"/>
              <a:t>hourly rate </a:t>
            </a:r>
            <a:r>
              <a:rPr lang="en-US" dirty="0"/>
              <a:t>at which vehicles or persons can reasonably be expected to </a:t>
            </a:r>
            <a:r>
              <a:rPr lang="en-US" b="1" dirty="0"/>
              <a:t>traverse a point</a:t>
            </a:r>
            <a:r>
              <a:rPr lang="en-US" dirty="0"/>
              <a:t> on a lane during a given period of time under prevailing roadway, traffic and control conditions</a:t>
            </a:r>
          </a:p>
          <a:p>
            <a:r>
              <a:rPr lang="en-US" b="1" dirty="0"/>
              <a:t>Suggested Questions: </a:t>
            </a:r>
            <a:r>
              <a:rPr lang="en-US" dirty="0"/>
              <a:t>None</a:t>
            </a:r>
          </a:p>
          <a:p>
            <a:pPr eaLnBrk="1" hangingPunct="1"/>
            <a:r>
              <a:rPr lang="en-US" b="1" dirty="0"/>
              <a:t>Additional Information: </a:t>
            </a:r>
            <a:r>
              <a:rPr lang="en-US" dirty="0"/>
              <a:t>Note: LOS is a HCM concept</a:t>
            </a:r>
          </a:p>
          <a:p>
            <a:pPr eaLnBrk="1" hangingPunct="1"/>
            <a:r>
              <a:rPr lang="en-US" b="1" dirty="0"/>
              <a:t>Possible Problems: </a:t>
            </a:r>
            <a:r>
              <a:rPr lang="en-US" dirty="0"/>
              <a:t>Discuss in general terms depending on the level of your audience.</a:t>
            </a:r>
          </a:p>
        </p:txBody>
      </p:sp>
    </p:spTree>
    <p:extLst>
      <p:ext uri="{BB962C8B-B14F-4D97-AF65-F5344CB8AC3E}">
        <p14:creationId xmlns:p14="http://schemas.microsoft.com/office/powerpoint/2010/main" val="542152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143000" y="228600"/>
            <a:ext cx="4572000" cy="3429000"/>
          </a:xfrm>
          <a:ln/>
        </p:spPr>
      </p:sp>
      <p:sp>
        <p:nvSpPr>
          <p:cNvPr id="86023" name="Rectangle 3"/>
          <p:cNvSpPr>
            <a:spLocks noGrp="1" noChangeArrowheads="1"/>
          </p:cNvSpPr>
          <p:nvPr>
            <p:ph type="body" idx="1"/>
          </p:nvPr>
        </p:nvSpPr>
        <p:spPr>
          <a:xfrm>
            <a:off x="457200" y="3810000"/>
            <a:ext cx="5867400" cy="4337050"/>
          </a:xfrm>
          <a:ln/>
        </p:spPr>
        <p:txBody>
          <a:bodyPr/>
          <a:lstStyle/>
          <a:p>
            <a:pPr eaLnBrk="1" hangingPunct="1">
              <a:defRPr/>
            </a:pPr>
            <a:r>
              <a:rPr lang="en-US" sz="1100" b="1" dirty="0"/>
              <a:t>Key Message: </a:t>
            </a:r>
            <a:r>
              <a:rPr lang="en-US" sz="1100" dirty="0"/>
              <a:t>Discuss</a:t>
            </a:r>
            <a:r>
              <a:rPr lang="en-US" sz="1100" b="1" dirty="0"/>
              <a:t> </a:t>
            </a:r>
            <a:r>
              <a:rPr lang="en-US" sz="1100" dirty="0"/>
              <a:t>WZ PMs</a:t>
            </a:r>
          </a:p>
          <a:p>
            <a:pPr eaLnBrk="1" hangingPunct="1">
              <a:defRPr/>
            </a:pPr>
            <a:r>
              <a:rPr lang="en-US" sz="1100" b="1" dirty="0"/>
              <a:t>Est. Presentation Time: </a:t>
            </a:r>
            <a:r>
              <a:rPr lang="en-US" sz="1100" dirty="0"/>
              <a:t>Less than 1 minute(s)</a:t>
            </a:r>
            <a:endParaRPr lang="en-US" sz="1100" b="1" dirty="0"/>
          </a:p>
          <a:p>
            <a:pPr eaLnBrk="1" hangingPunct="1">
              <a:defRPr/>
            </a:pPr>
            <a:r>
              <a:rPr lang="en-US" sz="1100" b="1" dirty="0"/>
              <a:t>Explanation of Cues/Builds: </a:t>
            </a:r>
            <a:r>
              <a:rPr lang="en-US" sz="1100" dirty="0"/>
              <a:t>None</a:t>
            </a:r>
          </a:p>
          <a:p>
            <a:pPr marL="190500" indent="-190500">
              <a:lnSpc>
                <a:spcPct val="80000"/>
              </a:lnSpc>
              <a:defRPr/>
            </a:pPr>
            <a:r>
              <a:rPr lang="en-US" sz="1100" b="1" dirty="0"/>
              <a:t>Suggested Comments: </a:t>
            </a:r>
            <a:r>
              <a:rPr lang="en-US" sz="1100" dirty="0"/>
              <a:t>These curves depend on the prevailing traffic and roadway conditions on the segment under study and on its length in determining density. The curves illustrate several significant points: </a:t>
            </a:r>
          </a:p>
          <a:p>
            <a:pPr marL="190500" indent="-190500">
              <a:lnSpc>
                <a:spcPct val="80000"/>
              </a:lnSpc>
              <a:buFontTx/>
              <a:buAutoNum type="arabicPeriod"/>
              <a:defRPr/>
            </a:pPr>
            <a:r>
              <a:rPr lang="en-US" sz="1100" dirty="0"/>
              <a:t>A zero flow rate occurs under two different conditions: One is when there are no vehicles on the facility—density is zero, and flow rate is zero.  And the second is when density becomes so high that all vehicles must stop—the speed is zero, and the flow rate is zero. The density at which all movement stops is called jam density, denoted by D</a:t>
            </a:r>
            <a:r>
              <a:rPr lang="en-US" sz="1100" baseline="-25000" dirty="0"/>
              <a:t>j</a:t>
            </a:r>
            <a:r>
              <a:rPr lang="en-US" sz="1100" dirty="0"/>
              <a:t> in the diagrams.</a:t>
            </a:r>
          </a:p>
          <a:p>
            <a:pPr marL="190500" indent="-190500">
              <a:lnSpc>
                <a:spcPct val="80000"/>
              </a:lnSpc>
              <a:buFontTx/>
              <a:buAutoNum type="arabicPeriod"/>
              <a:defRPr/>
            </a:pPr>
            <a:r>
              <a:rPr lang="en-US" sz="1100" dirty="0"/>
              <a:t>As flow increases from zero, density also increases, since more vehicles are on the roadway. When this happens, speed declines because of the interaction of vehicles. This decline is negligible at low and medium densities and flow rates. </a:t>
            </a:r>
          </a:p>
          <a:p>
            <a:pPr marL="190500" indent="-190500">
              <a:lnSpc>
                <a:spcPct val="80000"/>
              </a:lnSpc>
              <a:buFontTx/>
              <a:buAutoNum type="arabicPeriod"/>
              <a:defRPr/>
            </a:pPr>
            <a:r>
              <a:rPr lang="en-US" sz="1100" dirty="0"/>
              <a:t>As density increases, these generalized curves suggest that speed decreases significantly before capacity is achieved. Capacity is reached when the product of density and speed results in the maximum flow rate. This condition is shown as optimum speed So (often called critical speed), optimum density Do (sometimes referred to as critical density), and maximum flow v</a:t>
            </a:r>
            <a:r>
              <a:rPr lang="en-US" sz="1100" baseline="-25000" dirty="0"/>
              <a:t>m</a:t>
            </a:r>
            <a:r>
              <a:rPr lang="en-US" sz="1100" dirty="0"/>
              <a:t>.</a:t>
            </a:r>
          </a:p>
          <a:p>
            <a:pPr marL="190500" indent="-190500">
              <a:lnSpc>
                <a:spcPct val="80000"/>
              </a:lnSpc>
              <a:buFontTx/>
              <a:buAutoNum type="arabicPeriod"/>
              <a:defRPr/>
            </a:pPr>
            <a:r>
              <a:rPr lang="en-US" sz="1100" dirty="0"/>
              <a:t>The slope of any ray line drawn from the origin of the speed-flow curve to any point on the curve represents density.</a:t>
            </a:r>
          </a:p>
          <a:p>
            <a:pPr marL="190500" indent="-190500">
              <a:lnSpc>
                <a:spcPct val="80000"/>
              </a:lnSpc>
              <a:buFontTx/>
              <a:buAutoNum type="arabicPeriod"/>
              <a:defRPr/>
            </a:pPr>
            <a:r>
              <a:rPr lang="en-US" sz="1100" dirty="0"/>
              <a:t>Any flow rate other than capacity can occur under two different conditions, one with a high speed and low density and the other with high density and low speed (oversaturated flow). </a:t>
            </a:r>
          </a:p>
          <a:p>
            <a:pPr marL="190500" indent="-190500">
              <a:lnSpc>
                <a:spcPct val="80000"/>
              </a:lnSpc>
              <a:buFontTx/>
              <a:buAutoNum type="arabicPeriod"/>
              <a:defRPr/>
            </a:pPr>
            <a:r>
              <a:rPr lang="en-US" sz="1100" dirty="0"/>
              <a:t>LOS A though E are defined on the low-density, high-speed side of the curves, with the maximum-flow boundary of LOS E placed at capacity; by contrast, LOS F, which describes oversaturated and queue discharge traffic, is represented by the high-density, low-speed part of the functions.</a:t>
            </a:r>
          </a:p>
          <a:p>
            <a:pPr>
              <a:defRPr/>
            </a:pPr>
            <a:r>
              <a:rPr lang="en-US" sz="1100" b="1" dirty="0"/>
              <a:t>Suggested Questions: </a:t>
            </a:r>
            <a:r>
              <a:rPr lang="en-US" sz="1100" dirty="0"/>
              <a:t>None</a:t>
            </a:r>
          </a:p>
          <a:p>
            <a:pPr eaLnBrk="1" hangingPunct="1">
              <a:defRPr/>
            </a:pPr>
            <a:r>
              <a:rPr lang="en-US" sz="1100" b="1" dirty="0"/>
              <a:t>Additional Information: </a:t>
            </a:r>
            <a:r>
              <a:rPr lang="en-US" sz="1100" dirty="0"/>
              <a:t>None</a:t>
            </a:r>
          </a:p>
          <a:p>
            <a:pPr eaLnBrk="1" hangingPunct="1">
              <a:defRPr/>
            </a:pPr>
            <a:r>
              <a:rPr lang="en-US" sz="1100" b="1" dirty="0"/>
              <a:t>Possible Problems: </a:t>
            </a:r>
            <a:r>
              <a:rPr lang="en-US" sz="1100" dirty="0"/>
              <a:t>Discuss in general terms depending on the level of your audience.</a:t>
            </a:r>
          </a:p>
        </p:txBody>
      </p:sp>
    </p:spTree>
    <p:extLst>
      <p:ext uri="{BB962C8B-B14F-4D97-AF65-F5344CB8AC3E}">
        <p14:creationId xmlns:p14="http://schemas.microsoft.com/office/powerpoint/2010/main" val="14139694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381000" y="4343400"/>
            <a:ext cx="6172200" cy="4114800"/>
          </a:xfrm>
        </p:spPr>
        <p:txBody>
          <a:bodyPr>
            <a:normAutofit fontScale="92500" lnSpcReduction="20000"/>
          </a:bodyPr>
          <a:lstStyle/>
          <a:p>
            <a:pPr eaLnBrk="1" hangingPunct="1">
              <a:defRPr/>
            </a:pPr>
            <a:r>
              <a:rPr lang="en-US" b="1" dirty="0"/>
              <a:t>Key Message: </a:t>
            </a:r>
            <a:r>
              <a:rPr lang="en-US" dirty="0"/>
              <a:t>Discuss</a:t>
            </a:r>
            <a:r>
              <a:rPr lang="en-US" b="1" dirty="0"/>
              <a:t> </a:t>
            </a:r>
            <a:r>
              <a:rPr lang="en-US" dirty="0"/>
              <a:t>WZ PMs</a:t>
            </a:r>
          </a:p>
          <a:p>
            <a:pPr eaLnBrk="1" hangingPunct="1">
              <a:defRPr/>
            </a:pP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a:lnSpc>
                <a:spcPct val="90000"/>
              </a:lnSpc>
              <a:defRPr/>
            </a:pPr>
            <a:r>
              <a:rPr lang="en-US" b="1" dirty="0"/>
              <a:t>Suggested Comments:</a:t>
            </a:r>
            <a:r>
              <a:rPr lang="en-US" dirty="0"/>
              <a:t> Other speed parameters used in HCM 2000 include:</a:t>
            </a:r>
          </a:p>
          <a:p>
            <a:pPr>
              <a:lnSpc>
                <a:spcPct val="90000"/>
              </a:lnSpc>
              <a:defRPr/>
            </a:pPr>
            <a:r>
              <a:rPr lang="en-US" u="sng" dirty="0"/>
              <a:t>Average running speed</a:t>
            </a:r>
            <a:r>
              <a:rPr lang="en-US" dirty="0"/>
              <a:t>—A traffic stream measure based on the observation of vehicle travel times traversing a section of highway of known length. It is the length of the segment divided by the average running time of vehicles to traverse the segment. Running time includes only time that vehicles are in motion.</a:t>
            </a:r>
          </a:p>
          <a:p>
            <a:pPr>
              <a:lnSpc>
                <a:spcPct val="90000"/>
              </a:lnSpc>
              <a:defRPr/>
            </a:pPr>
            <a:r>
              <a:rPr lang="en-US" u="sng" dirty="0"/>
              <a:t>Space mean speed</a:t>
            </a:r>
            <a:r>
              <a:rPr lang="en-US" dirty="0"/>
              <a:t>—A statistical term denoting an average speed based on the average travel time of vehicles to traverse a segment of roadway. It is called a space mean speed because the average travel time weights the average to the time each vehicle spends in the defined roadway segment or space.</a:t>
            </a:r>
          </a:p>
          <a:p>
            <a:pPr>
              <a:lnSpc>
                <a:spcPct val="90000"/>
              </a:lnSpc>
              <a:defRPr/>
            </a:pPr>
            <a:r>
              <a:rPr lang="en-US" u="sng" dirty="0"/>
              <a:t>Time mean speed</a:t>
            </a:r>
            <a:r>
              <a:rPr lang="en-US" dirty="0"/>
              <a:t>—The arithmetic average of speeds of vehicles observed passing a point on a highway; also referred to as the average spot speed. The individual speeds of vehicles passing a point are recorded and averaged arithmetically.</a:t>
            </a:r>
          </a:p>
          <a:p>
            <a:pPr>
              <a:lnSpc>
                <a:spcPct val="90000"/>
              </a:lnSpc>
              <a:defRPr/>
            </a:pPr>
            <a:r>
              <a:rPr lang="en-US" u="sng" dirty="0"/>
              <a:t>Free-flow speed</a:t>
            </a:r>
            <a:r>
              <a:rPr lang="en-US" dirty="0"/>
              <a:t>—The average speed of vehicles on a given facility, measured under low-volume conditions, when drivers tend to drive at their desired speed and are not constrained by control delay. </a:t>
            </a:r>
          </a:p>
          <a:p>
            <a:pPr>
              <a:lnSpc>
                <a:spcPct val="90000"/>
              </a:lnSpc>
              <a:defRPr/>
            </a:pPr>
            <a:r>
              <a:rPr lang="en-US" dirty="0"/>
              <a:t>Note: For most of the procedures using speed as a measure of effectiveness in this manual, average travel speed is the defining parameter. For uninterrupted-flow facilities not operating at level of service (LOS) F, the average travel speed is equal to the average running speed.</a:t>
            </a:r>
          </a:p>
          <a:p>
            <a:pPr>
              <a:defRPr/>
            </a:pPr>
            <a:r>
              <a:rPr lang="en-US" b="1" dirty="0"/>
              <a:t>Suggested Questions: Q1</a:t>
            </a:r>
            <a:r>
              <a:rPr lang="en-US" dirty="0"/>
              <a:t>:What do we mean by “Average Travel Speed”? A traffic stream measure based on travel time observed on a known length of highway. It is the length of the segment divided by the average travel time of vehicles traversing the segment, including all stopped delay times. It is also a space mean speed.</a:t>
            </a:r>
          </a:p>
          <a:p>
            <a:pPr eaLnBrk="1" hangingPunct="1">
              <a:defRPr/>
            </a:pPr>
            <a:r>
              <a:rPr lang="en-US" b="1" dirty="0"/>
              <a:t>Additional Information: </a:t>
            </a:r>
            <a:r>
              <a:rPr lang="en-US" dirty="0"/>
              <a:t>None</a:t>
            </a:r>
          </a:p>
          <a:p>
            <a:pPr eaLnBrk="1" hangingPunct="1">
              <a:defRPr/>
            </a:pPr>
            <a:r>
              <a:rPr lang="en-US" b="1" dirty="0"/>
              <a:t>Possible Problems: </a:t>
            </a:r>
            <a:r>
              <a:rPr lang="en-US" dirty="0"/>
              <a:t>Discuss in general terms depending on the level of your audience.</a:t>
            </a:r>
          </a:p>
          <a:p>
            <a:pPr>
              <a:defRPr/>
            </a:pPr>
            <a:endParaRPr lang="en-US" dirty="0"/>
          </a:p>
        </p:txBody>
      </p:sp>
    </p:spTree>
    <p:extLst>
      <p:ext uri="{BB962C8B-B14F-4D97-AF65-F5344CB8AC3E}">
        <p14:creationId xmlns:p14="http://schemas.microsoft.com/office/powerpoint/2010/main" val="21616763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Free-flow speed is the term used to describe the average speed that a motorist would travel if there were no congestion or other adverse conditions (such as bad weather). The "highest" (ideal) type of basic freeway section is one in which the free-flow speed is 70 mph or higher. Flow rate is defined as the rate at which traffic traverses a freeway segment, in vehicles per hour or passenger cars per hour. Free-flow speed is the speed on unimpeded vehicles. A common mistake is to enter observed speeds as the free-flow speed.</a:t>
            </a:r>
          </a:p>
          <a:p>
            <a:r>
              <a:rPr lang="en-US" b="1" dirty="0"/>
              <a:t>Suggested Questions: </a:t>
            </a:r>
            <a:r>
              <a:rPr lang="en-US" dirty="0"/>
              <a:t>What is the free-flow speed?</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14055851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xfrm>
            <a:off x="685800" y="4421188"/>
            <a:ext cx="5486400" cy="4037012"/>
          </a:xfrm>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Flow rate</a:t>
            </a:r>
            <a:r>
              <a:rPr lang="en-US" dirty="0"/>
              <a:t> represents the number of vehicles passing a point during a time interval less than 1 h, but expressed as an equivalent hourly rate. A flow rate is the number of vehicles observed in a sub hourly period, divided by the time (in hours) of the observation.  </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22842306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Travel time is the average time spent traveling from point A to be, including delay and stops, in seconds or minutes per vehicle.</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40795485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Volume and flow are variables that quantify demand, that is, the number of vehicle occupants or drivers (usually expressed as the number of vehicles) who desire to use a given facility during a specific time period. The distinction between volume and flow rate is important. </a:t>
            </a:r>
          </a:p>
          <a:p>
            <a:r>
              <a:rPr lang="en-US" dirty="0"/>
              <a:t>Volume is the number of vehicles observed or predicted to pass a point during a time interval. </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a:p>
            <a:endParaRPr lang="en-US" dirty="0"/>
          </a:p>
        </p:txBody>
      </p:sp>
    </p:spTree>
    <p:extLst>
      <p:ext uri="{BB962C8B-B14F-4D97-AF65-F5344CB8AC3E}">
        <p14:creationId xmlns:p14="http://schemas.microsoft.com/office/powerpoint/2010/main" val="323965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Several analysis methods use the volume to capacity ratio as an MOE. The volume-to-capacity (V/C) ratio may offer a better measure of exposure than traffic volume per se. It is important to think about the C! For example using 2,000-2,200 veh/hr per lane is a common mistake. That is an IDEAL capacity, not measured.</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11550778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Direct measurement of density in the field is difficult, requiring a vantage point for photographing, videotaping, or observing significant lengths of highway. Density can be computed, however, from the average travel speed and flow rate, which are measured more easily. </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a:p>
            <a:endParaRPr lang="en-US" dirty="0"/>
          </a:p>
        </p:txBody>
      </p:sp>
    </p:spTree>
    <p:extLst>
      <p:ext uri="{BB962C8B-B14F-4D97-AF65-F5344CB8AC3E}">
        <p14:creationId xmlns:p14="http://schemas.microsoft.com/office/powerpoint/2010/main" val="4273960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r>
              <a:rPr lang="en-US" b="1" dirty="0"/>
              <a:t>Key Message: </a:t>
            </a:r>
            <a:r>
              <a:rPr lang="en-US" dirty="0"/>
              <a:t>Discuss Work Zone Impacts Assessment</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 </a:t>
            </a:r>
            <a:r>
              <a:rPr lang="en-US" dirty="0"/>
              <a:t>Factors that will influence the level of impacts caused by a work zone include traffic conditions and characteristics, project characteristics, geographic/physical features, and aspects of the surrounding area (e.g., alternate routes, nearby businesses). The assessment process may involve a high-level, qualitative review of these factors for some projects, and a detailed quantitative analysis using modeling and/or simulation tools for other projects.</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2251803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Delay is defined as the additional travel time experienced by travelers at speeds less than the free flow (posted) speed (expressed in seconds or minutes). Some agencies have established thresholds of acceptable delay, or LOS. (Delay and speed are related)</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10779977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Queue length is the length of queued vehicles waiting to be served by the system (expressed in distance or number of vehicles). </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39945447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pPr defTabSz="912813"/>
            <a:fld id="{8523B20B-358F-4EBE-9608-A6EF0B87969F}" type="slidenum">
              <a:rPr lang="en-US"/>
              <a:pPr defTabSz="912813"/>
              <a:t>42</a:t>
            </a:fld>
            <a:endParaRPr lang="en-US" dirty="0"/>
          </a:p>
        </p:txBody>
      </p:sp>
      <p:sp>
        <p:nvSpPr>
          <p:cNvPr id="115715" name="Slide Image Placeholder 1"/>
          <p:cNvSpPr>
            <a:spLocks noGrp="1" noRot="1" noChangeAspect="1" noTextEdit="1"/>
          </p:cNvSpPr>
          <p:nvPr>
            <p:ph type="sldImg"/>
          </p:nvPr>
        </p:nvSpPr>
        <p:spPr>
          <a:ln/>
        </p:spPr>
      </p:sp>
      <p:sp>
        <p:nvSpPr>
          <p:cNvPr id="115716" name="Notes Placeholder 2"/>
          <p:cNvSpPr>
            <a:spLocks noGrp="1"/>
          </p:cNvSpPr>
          <p:nvPr>
            <p:ph type="body" idx="1"/>
          </p:nvPr>
        </p:nvSpPr>
        <p:spPr>
          <a:noFill/>
          <a:ln/>
        </p:spPr>
        <p:txBody>
          <a:bodyPr/>
          <a:lstStyle/>
          <a:p>
            <a:pPr eaLnBrk="1" hangingPunct="1"/>
            <a:r>
              <a:rPr lang="en-US" b="1" dirty="0"/>
              <a:t>Key Message: </a:t>
            </a:r>
            <a:r>
              <a:rPr lang="en-US" dirty="0"/>
              <a:t>Introduce WZ Safety Performance Measures Guidance Booklet</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 purpose of this guidance booklet is to introduce the concept of performance measures and performance data collection for work zone safety.</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None</a:t>
            </a:r>
          </a:p>
          <a:p>
            <a:endParaRPr lang="en-US" dirty="0"/>
          </a:p>
          <a:p>
            <a:endParaRPr lang="en-US" dirty="0"/>
          </a:p>
          <a:p>
            <a:endParaRPr lang="en-US" dirty="0"/>
          </a:p>
        </p:txBody>
      </p:sp>
      <p:sp>
        <p:nvSpPr>
          <p:cNvPr id="115717" name="Slide Number Placeholder 3"/>
          <p:cNvSpPr txBox="1">
            <a:spLocks noGrp="1"/>
          </p:cNvSpPr>
          <p:nvPr/>
        </p:nvSpPr>
        <p:spPr bwMode="auto">
          <a:xfrm>
            <a:off x="3884613" y="8683625"/>
            <a:ext cx="2971800" cy="458788"/>
          </a:xfrm>
          <a:prstGeom prst="rect">
            <a:avLst/>
          </a:prstGeom>
          <a:noFill/>
          <a:ln w="9525">
            <a:noFill/>
            <a:miter lim="800000"/>
            <a:headEnd/>
            <a:tailEnd/>
          </a:ln>
        </p:spPr>
        <p:txBody>
          <a:bodyPr lIns="91424" tIns="45713" rIns="91424" bIns="45713" anchor="b"/>
          <a:lstStyle/>
          <a:p>
            <a:pPr algn="r" defTabSz="912813"/>
            <a:fld id="{83F499D9-AD41-406C-89E9-7589610433A1}" type="slidenum">
              <a:rPr lang="en-US" sz="1100"/>
              <a:pPr algn="r" defTabSz="912813"/>
              <a:t>42</a:t>
            </a:fld>
            <a:endParaRPr lang="en-US" sz="1100" dirty="0"/>
          </a:p>
        </p:txBody>
      </p:sp>
    </p:spTree>
    <p:extLst>
      <p:ext uri="{BB962C8B-B14F-4D97-AF65-F5344CB8AC3E}">
        <p14:creationId xmlns:p14="http://schemas.microsoft.com/office/powerpoint/2010/main" val="41910663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pPr defTabSz="912813"/>
            <a:fld id="{11BB576A-AE8C-49EE-A4C8-83F43FD94E72}" type="slidenum">
              <a:rPr lang="en-US"/>
              <a:pPr defTabSz="912813"/>
              <a:t>43</a:t>
            </a:fld>
            <a:endParaRPr lang="en-US" dirty="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sz="900" b="1" dirty="0"/>
              <a:t>Key Message: </a:t>
            </a:r>
            <a:r>
              <a:rPr lang="en-US" sz="900" dirty="0"/>
              <a:t>Provides an example of a multi-level performance measure for work zone safety</a:t>
            </a:r>
          </a:p>
          <a:p>
            <a:pPr eaLnBrk="1" hangingPunct="1"/>
            <a:r>
              <a:rPr lang="en-US" sz="900" b="1" dirty="0"/>
              <a:t>Est. Presentation Time: </a:t>
            </a:r>
            <a:r>
              <a:rPr lang="en-US" sz="900" dirty="0"/>
              <a:t>1-2 minutes</a:t>
            </a:r>
          </a:p>
          <a:p>
            <a:pPr eaLnBrk="1" hangingPunct="1"/>
            <a:r>
              <a:rPr lang="en-US" sz="900" b="1" dirty="0"/>
              <a:t>Explanation of Cues/Builds: </a:t>
            </a:r>
            <a:r>
              <a:rPr lang="en-US" sz="900" dirty="0"/>
              <a:t>None</a:t>
            </a:r>
          </a:p>
          <a:p>
            <a:pPr eaLnBrk="1" hangingPunct="1"/>
            <a:r>
              <a:rPr lang="en-US" sz="900" b="1" dirty="0"/>
              <a:t>Suggested Comments: </a:t>
            </a:r>
            <a:r>
              <a:rPr lang="en-US" sz="900" dirty="0"/>
              <a:t>Using work zone crash rate as a measure of effectiveness, an example of a 5-level performance measure is shown.  In this example, Level 4 (Good) is defined as the performance goal or the “passing” level. The full set of levels of performance here, including the designated goal, make up the performance measure.  Another example of a multi-level performance measure is traffic level of service.  </a:t>
            </a:r>
          </a:p>
          <a:p>
            <a:pPr eaLnBrk="1" hangingPunct="1"/>
            <a:r>
              <a:rPr lang="en-US" sz="900" dirty="0"/>
              <a:t>If you are using pass-fail performance measures then you would only have the performance goal, you would not have the additional levels of performance listed in the chart.</a:t>
            </a:r>
            <a:endParaRPr lang="en-US" sz="900" b="1" dirty="0"/>
          </a:p>
          <a:p>
            <a:pPr eaLnBrk="1" hangingPunct="1"/>
            <a:r>
              <a:rPr lang="en-US" sz="900" b="1" dirty="0"/>
              <a:t>Suggested Questions: </a:t>
            </a:r>
            <a:r>
              <a:rPr lang="en-US" sz="900" dirty="0"/>
              <a:t>None</a:t>
            </a:r>
          </a:p>
          <a:p>
            <a:pPr eaLnBrk="1" hangingPunct="1"/>
            <a:r>
              <a:rPr lang="en-US" sz="900" b="1" dirty="0"/>
              <a:t>Additional Information: </a:t>
            </a:r>
          </a:p>
          <a:p>
            <a:pPr eaLnBrk="1" hangingPunct="1">
              <a:buFontTx/>
              <a:buChar char="•"/>
            </a:pPr>
            <a:r>
              <a:rPr lang="en-US" sz="900" dirty="0"/>
              <a:t>This particular measure likely would apply to a long-term work zone; however, performance measures are not solely for long-term work zones.  Even short-term temporary work zones can have major safety and traffic implications, and performance measures (such as maximum allowable queue length) can be generated and used to define acceptable performance. </a:t>
            </a:r>
          </a:p>
          <a:p>
            <a:pPr eaLnBrk="1" hangingPunct="1">
              <a:buFontTx/>
              <a:buChar char="•"/>
            </a:pPr>
            <a:r>
              <a:rPr lang="en-US" sz="900" dirty="0"/>
              <a:t>The actual values for the various levels of performance need to be tailored to suit the locality and the specific project.  </a:t>
            </a:r>
          </a:p>
          <a:p>
            <a:pPr eaLnBrk="1" hangingPunct="1"/>
            <a:r>
              <a:rPr lang="en-US" sz="900" b="1" dirty="0"/>
              <a:t>Possible Problems: </a:t>
            </a:r>
            <a:r>
              <a:rPr lang="en-US" sz="900" dirty="0"/>
              <a:t>None</a:t>
            </a:r>
          </a:p>
          <a:p>
            <a:endParaRPr lang="en-US" sz="900" dirty="0"/>
          </a:p>
          <a:p>
            <a:endParaRPr lang="en-US" sz="900" dirty="0"/>
          </a:p>
          <a:p>
            <a:endParaRPr lang="en-US" sz="900" dirty="0"/>
          </a:p>
          <a:p>
            <a:endParaRPr lang="en-US" sz="900" dirty="0"/>
          </a:p>
        </p:txBody>
      </p:sp>
    </p:spTree>
    <p:extLst>
      <p:ext uri="{BB962C8B-B14F-4D97-AF65-F5344CB8AC3E}">
        <p14:creationId xmlns:p14="http://schemas.microsoft.com/office/powerpoint/2010/main" val="6787910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pPr defTabSz="912813"/>
            <a:fld id="{8610B0F2-24C6-45B5-9695-AEA1C7BF0660}" type="slidenum">
              <a:rPr lang="en-US"/>
              <a:pPr defTabSz="912813"/>
              <a:t>44</a:t>
            </a:fld>
            <a:endParaRPr lang="en-US" dirty="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b="1" dirty="0"/>
              <a:t>Key Message: </a:t>
            </a:r>
            <a:r>
              <a:rPr lang="en-US" dirty="0"/>
              <a:t>Discuss examples of different types and levels of performance goals</a:t>
            </a:r>
            <a:endParaRPr lang="en-US" b="1" dirty="0"/>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An example of an objective, multi-level measures for a project was provided on the previous slide. These are examples of other types of performance goals.  Some goals will result in quantitative results, while others may be more qualitative.</a:t>
            </a:r>
          </a:p>
          <a:p>
            <a:pPr eaLnBrk="1" hangingPunct="1"/>
            <a:r>
              <a:rPr lang="en-US" dirty="0"/>
              <a:t>Surrogate and safety-related congestion measures can play an important role when the work zone is short in duration or when crash data may not be readily available.  A number of congestion measures have a strong relation to safety.  For example, the presence of stopped queues creates traffic shock-waves that can contribute to crashes when sight distance is limited.</a:t>
            </a:r>
          </a:p>
          <a:p>
            <a:pPr eaLnBrk="1" hangingPunct="1"/>
            <a:r>
              <a:rPr lang="en-US" dirty="0"/>
              <a:t>The Incident Rate refers to the OSHA worker injury rate.  </a:t>
            </a:r>
          </a:p>
          <a:p>
            <a:pPr eaLnBrk="1" hangingPunct="1"/>
            <a:r>
              <a:rPr lang="en-US" dirty="0"/>
              <a:t>The subjective measure could be examined using driver intercept surveys or web surveys.</a:t>
            </a:r>
          </a:p>
          <a:p>
            <a:r>
              <a:rPr lang="en-US" b="1" dirty="0"/>
              <a:t>Suggested Questions: </a:t>
            </a:r>
            <a:r>
              <a:rPr lang="en-US" dirty="0"/>
              <a:t>What are some other examples of safety-related performance goals that you can think of? Can you name another congestion-related goal that may affect safety? </a:t>
            </a:r>
            <a:endParaRPr lang="en-US" b="1" dirty="0"/>
          </a:p>
          <a:p>
            <a:r>
              <a:rPr lang="en-US" b="1" dirty="0"/>
              <a:t>Additional Information: </a:t>
            </a:r>
            <a:r>
              <a:rPr lang="en-US" dirty="0"/>
              <a:t>None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1736728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pPr eaLnBrk="1" hangingPunct="1"/>
            <a:r>
              <a:rPr lang="en-US" b="1" dirty="0"/>
              <a:t>Key Message: </a:t>
            </a:r>
            <a:r>
              <a:rPr lang="en-US" dirty="0"/>
              <a:t>Discuss</a:t>
            </a:r>
            <a:r>
              <a:rPr lang="en-US" b="1" dirty="0"/>
              <a:t> </a:t>
            </a:r>
            <a:r>
              <a:rPr lang="en-US" dirty="0"/>
              <a:t>WZ PMs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And there are other PMs. The important thing is to ask yourself, what is important to you? What are the objectives of your project? This information will help you choose strategies.</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Tree>
    <p:extLst>
      <p:ext uri="{BB962C8B-B14F-4D97-AF65-F5344CB8AC3E}">
        <p14:creationId xmlns:p14="http://schemas.microsoft.com/office/powerpoint/2010/main" val="27540510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Key Message: </a:t>
            </a:r>
            <a:r>
              <a:rPr lang="en-US" dirty="0"/>
              <a:t>7. Maintenance &amp; Operation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b="0" dirty="0"/>
              <a:t>Making sure the TTC Plan is maintained and its is working as intended, through:</a:t>
            </a:r>
          </a:p>
          <a:p>
            <a:pPr marL="171450" indent="-171450">
              <a:buFont typeface="Arial" panose="020B0604020202020204" pitchFamily="34" charset="0"/>
              <a:buChar char="•"/>
            </a:pPr>
            <a:r>
              <a:rPr lang="en-US" dirty="0"/>
              <a:t>Trained workers</a:t>
            </a:r>
          </a:p>
          <a:p>
            <a:pPr marL="171450" indent="-171450">
              <a:buFont typeface="Arial" panose="020B0604020202020204" pitchFamily="34" charset="0"/>
              <a:buChar char="•"/>
            </a:pPr>
            <a:r>
              <a:rPr lang="en-US" dirty="0"/>
              <a:t>Inspection requirements</a:t>
            </a:r>
          </a:p>
          <a:p>
            <a:pPr marL="171450" indent="-171450">
              <a:buFont typeface="Arial" panose="020B0604020202020204" pitchFamily="34" charset="0"/>
              <a:buChar char="•"/>
            </a:pPr>
            <a:r>
              <a:rPr lang="en-US" dirty="0"/>
              <a:t>Documentation</a:t>
            </a:r>
          </a:p>
          <a:p>
            <a:pPr marL="171450" indent="-171450">
              <a:buFont typeface="Arial" panose="020B0604020202020204" pitchFamily="34" charset="0"/>
              <a:buChar char="•"/>
            </a:pPr>
            <a:r>
              <a:rPr lang="en-US" dirty="0"/>
              <a:t>Modification guidelines</a:t>
            </a:r>
          </a:p>
          <a:p>
            <a:pPr marL="171450" indent="-171450">
              <a:buFont typeface="Arial" panose="020B0604020202020204" pitchFamily="34" charset="0"/>
              <a:buChar char="•"/>
            </a:pPr>
            <a:r>
              <a:rPr lang="en-US" dirty="0"/>
              <a:t>Adjustments</a:t>
            </a:r>
          </a:p>
          <a:p>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 </a:t>
            </a:r>
            <a:r>
              <a:rPr lang="en-US" dirty="0"/>
              <a:t>Discuss in general terms depending on the level of your audience.</a:t>
            </a:r>
          </a:p>
          <a:p>
            <a:endParaRPr lang="en-US" dirty="0"/>
          </a:p>
        </p:txBody>
      </p:sp>
      <p:sp>
        <p:nvSpPr>
          <p:cNvPr id="4" name="Slide Number Placeholder 3"/>
          <p:cNvSpPr>
            <a:spLocks noGrp="1"/>
          </p:cNvSpPr>
          <p:nvPr>
            <p:ph type="sldNum" sz="quarter" idx="5"/>
          </p:nvPr>
        </p:nvSpPr>
        <p:spPr/>
        <p:txBody>
          <a:bodyPr/>
          <a:lstStyle/>
          <a:p>
            <a:pPr>
              <a:defRPr/>
            </a:pPr>
            <a:fld id="{D3AA1005-96A5-4CE0-97A3-E1B7A70FFA11}" type="slidenum">
              <a:rPr lang="en-US" smtClean="0"/>
              <a:pPr>
                <a:defRPr/>
              </a:pPr>
              <a:t>46</a:t>
            </a:fld>
            <a:endParaRPr lang="en-US" dirty="0"/>
          </a:p>
        </p:txBody>
      </p:sp>
    </p:spTree>
    <p:extLst>
      <p:ext uri="{BB962C8B-B14F-4D97-AF65-F5344CB8AC3E}">
        <p14:creationId xmlns:p14="http://schemas.microsoft.com/office/powerpoint/2010/main" val="28556747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pPr eaLnBrk="1" hangingPunct="1"/>
            <a:r>
              <a:rPr lang="en-US" b="1" dirty="0"/>
              <a:t>Key Message: </a:t>
            </a:r>
            <a:r>
              <a:rPr lang="en-US" dirty="0"/>
              <a:t>Introduce the concept of identifying strategies to consider</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sz="1800" dirty="0"/>
              <a:t>The identification of candidate strategies begins after the project scope is defined and other preliminary information (e.g., typical sections, traffic volumes, right-of-way, and context) is available. Based on experience and guidance, a set of preliminary alternatives is identified. </a:t>
            </a:r>
          </a:p>
          <a:p>
            <a:pPr eaLnBrk="1" hangingPunct="1"/>
            <a:r>
              <a:rPr lang="en-US" sz="1800" dirty="0"/>
              <a:t>Depending on the type of TMP required, the information required for the selected alternative may range from a list referring to the MUTCD or agency standards, to comprehensive plan sheets and special provisions. The level of detail should be determined on a project-by-project basis. Where appropriate, the construction approach/phasing/staging strategy should be provided on detailed plan sheets with plans for accommodating traffic at each stage. The work zone transportation management strategies should be documented on the plan sheets where possible (e.g., geometric improvements, control devices, etc.). If not, the strategies should be listed with text describing any restrictions, usage (duration, stage/phase, etc.), or other considerations. The type, number, location, and timing for traffic control devices should be listed for directing traffic through the work zone. Any work schedule restrictions should be documented for each stage (e.g., night work, peak hour restrictions, etc.).</a:t>
            </a:r>
            <a:endParaRPr lang="en-US" dirty="0">
              <a:solidFill>
                <a:srgbClr val="C00000"/>
              </a:solidFill>
            </a:endParaRPr>
          </a:p>
          <a:p>
            <a:pPr eaLnBrk="1" hangingPunct="1"/>
            <a:r>
              <a:rPr lang="en-US" b="1" dirty="0"/>
              <a:t>Additional Information: </a:t>
            </a:r>
            <a:r>
              <a:rPr lang="en-US" dirty="0"/>
              <a:t>NCHRP Report 581 includes some guidance.</a:t>
            </a:r>
            <a:endParaRPr lang="en-US" b="1" dirty="0"/>
          </a:p>
          <a:p>
            <a:pPr eaLnBrk="1" hangingPunct="1"/>
            <a:r>
              <a:rPr lang="en-US" b="1" dirty="0"/>
              <a:t>Possible Problems: </a:t>
            </a:r>
            <a:r>
              <a:rPr lang="en-US" dirty="0"/>
              <a:t>None</a:t>
            </a:r>
          </a:p>
          <a:p>
            <a:endParaRPr lang="en-US" dirty="0"/>
          </a:p>
        </p:txBody>
      </p:sp>
      <p:sp>
        <p:nvSpPr>
          <p:cNvPr id="119812"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60786842-36FD-4BCE-89AE-6076C8D67DE9}" type="slidenum">
              <a:rPr lang="en-US"/>
              <a:pPr/>
              <a:t>47</a:t>
            </a:fld>
            <a:endParaRPr lang="en-US" dirty="0"/>
          </a:p>
        </p:txBody>
      </p:sp>
    </p:spTree>
    <p:extLst>
      <p:ext uri="{BB962C8B-B14F-4D97-AF65-F5344CB8AC3E}">
        <p14:creationId xmlns:p14="http://schemas.microsoft.com/office/powerpoint/2010/main" val="40988752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pPr eaLnBrk="1" hangingPunct="1"/>
            <a:r>
              <a:rPr lang="en-US" b="1" dirty="0"/>
              <a:t>Key Message: </a:t>
            </a:r>
            <a:r>
              <a:rPr lang="en-US" dirty="0"/>
              <a:t>Introduce a Framework for Comparative Evaluation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3913781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pPr eaLnBrk="1" hangingPunct="1"/>
            <a:r>
              <a:rPr lang="en-US" b="1" dirty="0"/>
              <a:t>Key Message: </a:t>
            </a:r>
            <a:r>
              <a:rPr lang="en-US" dirty="0"/>
              <a:t>Discuss Road User Factors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endParaRPr lang="en-US" b="1" dirty="0"/>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Some of this may be repetitive. Treat as a review.</a:t>
            </a:r>
          </a:p>
          <a:p>
            <a:endParaRPr lang="en-US" dirty="0"/>
          </a:p>
        </p:txBody>
      </p:sp>
    </p:spTree>
    <p:extLst>
      <p:ext uri="{BB962C8B-B14F-4D97-AF65-F5344CB8AC3E}">
        <p14:creationId xmlns:p14="http://schemas.microsoft.com/office/powerpoint/2010/main" val="252154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r>
              <a:rPr lang="en-US" b="1" dirty="0"/>
              <a:t>Key Message: </a:t>
            </a:r>
            <a:r>
              <a:rPr lang="en-US" dirty="0"/>
              <a:t>Introduce Work Zone Impacts Assessment Report</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r>
              <a:rPr lang="en-US" b="1" dirty="0"/>
              <a:t>Suggested Comments: </a:t>
            </a:r>
            <a:r>
              <a:rPr lang="en-US" dirty="0"/>
              <a:t>The purpose of this document is to provide guidance to practitioners on developing and/or updating procedures to assess and manage the work zone impacts of their road projects. This document presents a general approach for conducting work zone impacts assessment and management. This approach is not the only way to perform work zone impacts assessment, and is not intended to advocate a “one-size-fits-all” approach.</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 Note: Only the impacts assessment portion of the TO section is based on this report.</a:t>
            </a:r>
            <a:endParaRPr lang="en-US" b="1" dirty="0"/>
          </a:p>
          <a:p>
            <a:pPr eaLnBrk="1" hangingPunct="1"/>
            <a:r>
              <a:rPr lang="en-US" b="1" dirty="0"/>
              <a:t>Possible Problems: </a:t>
            </a:r>
            <a:r>
              <a:rPr lang="en-US" dirty="0"/>
              <a:t>None</a:t>
            </a:r>
          </a:p>
          <a:p>
            <a:endParaRPr lang="en-US" dirty="0"/>
          </a:p>
          <a:p>
            <a:endParaRPr lang="en-US" dirty="0"/>
          </a:p>
          <a:p>
            <a:endParaRPr lang="en-US" dirty="0"/>
          </a:p>
        </p:txBody>
      </p:sp>
    </p:spTree>
    <p:extLst>
      <p:ext uri="{BB962C8B-B14F-4D97-AF65-F5344CB8AC3E}">
        <p14:creationId xmlns:p14="http://schemas.microsoft.com/office/powerpoint/2010/main" val="6699353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pPr eaLnBrk="1" hangingPunct="1"/>
            <a:r>
              <a:rPr lang="en-US" b="1" dirty="0"/>
              <a:t>Key Message: </a:t>
            </a:r>
            <a:r>
              <a:rPr lang="en-US" dirty="0"/>
              <a:t>Discuss Agency Factors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Some of this may be repetitive. Treat as a review.</a:t>
            </a:r>
          </a:p>
          <a:p>
            <a:endParaRPr lang="en-US" dirty="0"/>
          </a:p>
        </p:txBody>
      </p:sp>
    </p:spTree>
    <p:extLst>
      <p:ext uri="{BB962C8B-B14F-4D97-AF65-F5344CB8AC3E}">
        <p14:creationId xmlns:p14="http://schemas.microsoft.com/office/powerpoint/2010/main" val="18242111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eaLnBrk="1" hangingPunct="1"/>
            <a:r>
              <a:rPr lang="en-US" b="1" dirty="0"/>
              <a:t>Key Message: </a:t>
            </a:r>
            <a:r>
              <a:rPr lang="en-US" dirty="0"/>
              <a:t>Discuss Strategy Selection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Once identified, the preliminary alternatives are evaluated at two levels. The first is to determine if an alternative has a “fatal flaw.” . If none, then a comparative analysis is done. </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4015660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pPr eaLnBrk="1" hangingPunct="1"/>
            <a:r>
              <a:rPr lang="en-US" b="1" dirty="0"/>
              <a:t>Key Message: </a:t>
            </a:r>
            <a:r>
              <a:rPr lang="en-US" dirty="0"/>
              <a:t>Discuss Strategy Selection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A “fatal flaw,” is some factor that renders the alternative categorically infeasible. If a fatal flaw is found, the alternative is dismissed from further consideration. The remaining alternatives are retained for the second level of consideration, which is comparative analysis. At this level, each alternative is rated against a set of criteria. The fatal flaw and comparative analysis typically use most of the same evaluation factors. The purpose of the first-level analysis is to eliminate any alternative that does not meet predetermined threshold criteria. </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5910071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pPr eaLnBrk="1" hangingPunct="1"/>
            <a:r>
              <a:rPr lang="en-US" b="1" dirty="0"/>
              <a:t>Key Message: </a:t>
            </a:r>
            <a:r>
              <a:rPr lang="en-US" dirty="0"/>
              <a:t>Discuss Strategy Selection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remaining alternatives are retained for the second level of consideration, which is comparative analysis. At this level, each alternative is rated against a set of criteria. The fatal flaw and comparative analysis typically use most of the same evaluation factors. The purpose of the first-level analysis is to eliminate any alternative that does not meet predetermined threshold criteria. The strategy that is most responsive to the evaluation factors, on an overall basis, is selected. Only rarely is the same strategy optimal for all factors. Usually, the various strategies will exhibit offsetting considerations (e.g., cost or disruption of commerce) that cannot easily be converted to a common measure. In such cases, agency policy, preferences, and discretion prevail. At the conclusion of the identification and evaluation phase, a work zone strategy and supporting strategies should be selected. The level of information assembled and the evaluation process should be sufficiently detailed to ensure feasibility of the selected strategies.</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30133506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pPr eaLnBrk="1" hangingPunct="1"/>
            <a:r>
              <a:rPr lang="en-US" b="1" dirty="0"/>
              <a:t>Key Message: </a:t>
            </a:r>
            <a:r>
              <a:rPr lang="en-US" dirty="0"/>
              <a:t>Discuss Access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Potential work zone impacts are directly related to the functionality of a highway in its permanent state (i.e., prior to construction work zone). Temporary denial or impedance of access to commercial, industrial, recreational, and residential property can be very disruptive. Additionally, freeway interchanges are sometimes closed or substantially altered during construction. In designing the work zone, the access function should be inventoried and well understood.</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4166417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eaLnBrk="1" hangingPunct="1"/>
            <a:r>
              <a:rPr lang="en-US" b="1" dirty="0"/>
              <a:t>Key Message: </a:t>
            </a:r>
            <a:r>
              <a:rPr lang="en-US" dirty="0"/>
              <a:t>Discuss Access Mechanisms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Each of these mechanisms is a work zone design variable, meaning that the design process can affect the status quo. However, designers rarely exercise unconstrained flexibility on any aspect. Although excluding all other access to a highway work zone may result in the greatest construction efficiency, that option is rarely available (and is generally used in the interest of rapid completion). Normally, existing access mechanisms are sustained as part of work zone design, but often at a diminished level.</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a:p>
            <a:endParaRPr lang="en-US" dirty="0"/>
          </a:p>
        </p:txBody>
      </p:sp>
    </p:spTree>
    <p:extLst>
      <p:ext uri="{BB962C8B-B14F-4D97-AF65-F5344CB8AC3E}">
        <p14:creationId xmlns:p14="http://schemas.microsoft.com/office/powerpoint/2010/main" val="24943949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pPr eaLnBrk="1" hangingPunct="1"/>
            <a:r>
              <a:rPr lang="en-US" b="1" dirty="0"/>
              <a:t>Key Message: </a:t>
            </a:r>
            <a:r>
              <a:rPr lang="en-US" dirty="0"/>
              <a:t>Discuss Basic Traffic Functionality &amp; Operation</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Construction necessarily alters the pre-project roadway configuration. The ramifications of the alterations are sometimes overlooked until project implementation. Physical alteration and occupation by construction operations can affect traffic operations in many ways. Example impacts include increasing the response time of emergency services and rendering facilities unsuitable for oversized vehicles. The identification of undesirable features may be used to mitigate the condition or, if the condition is unmitigated, to serve as an evaluation factor. Tabulating the following information for each alternative will show the probable effects on basic traffic and highway operations:</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a:p>
            <a:endParaRPr lang="en-US" dirty="0"/>
          </a:p>
        </p:txBody>
      </p:sp>
    </p:spTree>
    <p:extLst>
      <p:ext uri="{BB962C8B-B14F-4D97-AF65-F5344CB8AC3E}">
        <p14:creationId xmlns:p14="http://schemas.microsoft.com/office/powerpoint/2010/main" val="38745546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pPr eaLnBrk="1" hangingPunct="1"/>
            <a:r>
              <a:rPr lang="en-US" b="1" dirty="0"/>
              <a:t>Key Message: </a:t>
            </a:r>
            <a:r>
              <a:rPr lang="en-US" dirty="0"/>
              <a:t>Discuss Probable Effects On Basic Traffic &amp; Highway Operations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Self explanatory (provide examples as needed)</a:t>
            </a:r>
          </a:p>
          <a:p>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20323557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pPr eaLnBrk="1" hangingPunct="1"/>
            <a:r>
              <a:rPr lang="en-US" b="1" dirty="0"/>
              <a:t>Key Message: </a:t>
            </a:r>
            <a:r>
              <a:rPr lang="en-US" dirty="0"/>
              <a:t>Discuss Probable Effects On Basic Traffic &amp; Highway Operations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Self explanatory (provide examples as needed)</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29802414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pPr eaLnBrk="1" hangingPunct="1"/>
            <a:r>
              <a:rPr lang="en-US" b="1" dirty="0"/>
              <a:t>Key Message: </a:t>
            </a:r>
            <a:r>
              <a:rPr lang="en-US" dirty="0"/>
              <a:t>Discuss Probable Effects On Basic Traffic &amp; Highway Operations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Self explanatory (provide examples as needed). One example: Bridge clearances may have an effect on detours since trucks may be affected by these clearances.</a:t>
            </a:r>
          </a:p>
          <a:p>
            <a:pPr eaLnBrk="1" hangingPunct="1"/>
            <a:r>
              <a:rPr lang="en-US" b="1" dirty="0"/>
              <a:t>Additional Information: </a:t>
            </a:r>
            <a:r>
              <a:rPr lang="en-US" sz="1000" dirty="0"/>
              <a:t>NCHRP Report 581 includes some guidance.</a:t>
            </a:r>
            <a:endParaRPr lang="en-US" b="1" dirty="0"/>
          </a:p>
          <a:p>
            <a:pPr eaLnBrk="1" hangingPunct="1"/>
            <a:r>
              <a:rPr lang="en-US" b="1" dirty="0"/>
              <a:t>Possible Problems: </a:t>
            </a:r>
            <a:r>
              <a:rPr lang="en-US" dirty="0"/>
              <a:t>None</a:t>
            </a:r>
          </a:p>
        </p:txBody>
      </p:sp>
    </p:spTree>
    <p:extLst>
      <p:ext uri="{BB962C8B-B14F-4D97-AF65-F5344CB8AC3E}">
        <p14:creationId xmlns:p14="http://schemas.microsoft.com/office/powerpoint/2010/main" val="3498226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b="1" dirty="0"/>
              <a:t>Key Message: </a:t>
            </a:r>
            <a:r>
              <a:rPr lang="en-US" dirty="0"/>
              <a:t>Discuss Work Zone Impacts Assessment</a:t>
            </a:r>
          </a:p>
          <a:p>
            <a:pPr eaLnBrk="1" hangingPunct="1"/>
            <a:r>
              <a:rPr lang="en-US" b="1" dirty="0"/>
              <a:t>Est. Presentation Time: </a:t>
            </a:r>
            <a:r>
              <a:rPr lang="en-US" dirty="0"/>
              <a:t>1 minute(s)</a:t>
            </a:r>
          </a:p>
          <a:p>
            <a:pPr eaLnBrk="1" hangingPunct="1"/>
            <a:r>
              <a:rPr lang="en-US" b="1" dirty="0"/>
              <a:t>Explanation of Cues/Builds: </a:t>
            </a:r>
            <a:r>
              <a:rPr lang="en-US" dirty="0"/>
              <a:t>None</a:t>
            </a:r>
          </a:p>
          <a:p>
            <a:r>
              <a:rPr lang="en-US" b="1" dirty="0"/>
              <a:t>Suggested Comments: </a:t>
            </a:r>
            <a:r>
              <a:rPr lang="en-US" dirty="0"/>
              <a:t>Assessing the likely work zone impacts and developing appropriate work zone transportation management plans (TMPs) during project development and delivery.</a:t>
            </a:r>
          </a:p>
          <a:p>
            <a:r>
              <a:rPr lang="en-US" dirty="0"/>
              <a:t>• Monitoring the actual impacts of the project and making adjustments to the TMP (if necessary) during project implementation.</a:t>
            </a:r>
          </a:p>
          <a:p>
            <a:r>
              <a:rPr lang="en-US" dirty="0"/>
              <a:t>• Conducting performance assessment to track performance, document lessons learned, and identify trends towards overall improvement of work zone policies, procedures, and practices.</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endParaRPr lang="en-US" b="1" dirty="0"/>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11362516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r>
              <a:rPr lang="en-US" b="1" dirty="0"/>
              <a:t>Key Message: </a:t>
            </a:r>
            <a:r>
              <a:rPr lang="en-US" dirty="0"/>
              <a:t>Discuss Capacity and Queues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Construction work zones often reduce the capacity of a facility below its pre-project capacity level and below the capacity level of the approach roadways. Capacity is related to the number of travel lanes and free-flow speeds; thus, construction-related factors that reduce either will reduce capacity. Although the number of travel lanes is a substantive control on capacity, many additional factors can also influence traffic flow and capacity, including access, lane width, lateral clearance, and activities that result in speed reduction (i.e., enforcement and construction-related activities).</a:t>
            </a:r>
            <a:endParaRPr lang="en-US" b="1" dirty="0"/>
          </a:p>
          <a:p>
            <a:pPr eaLnBrk="1" hangingPunct="1"/>
            <a:r>
              <a:rPr lang="en-US" b="1" dirty="0"/>
              <a:t>Possible Problems: </a:t>
            </a:r>
            <a:r>
              <a:rPr lang="en-US" dirty="0"/>
              <a:t>None</a:t>
            </a:r>
          </a:p>
          <a:p>
            <a:pPr eaLnBrk="1" hangingPunct="1"/>
            <a:r>
              <a:rPr lang="en-US" b="1" dirty="0"/>
              <a:t>Additional Information: </a:t>
            </a:r>
            <a:r>
              <a:rPr lang="en-US" sz="1000" dirty="0"/>
              <a:t>NCHRP Report 581 includes some guidance.</a:t>
            </a:r>
            <a:endParaRPr lang="en-US" b="1" dirty="0"/>
          </a:p>
          <a:p>
            <a:endParaRPr lang="en-US" dirty="0"/>
          </a:p>
        </p:txBody>
      </p:sp>
    </p:spTree>
    <p:extLst>
      <p:ext uri="{BB962C8B-B14F-4D97-AF65-F5344CB8AC3E}">
        <p14:creationId xmlns:p14="http://schemas.microsoft.com/office/powerpoint/2010/main" val="25924264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pPr eaLnBrk="1" hangingPunct="1"/>
            <a:r>
              <a:rPr lang="en-US" b="1" dirty="0"/>
              <a:t>Key Message: </a:t>
            </a:r>
            <a:r>
              <a:rPr lang="en-US" dirty="0"/>
              <a:t>Discuss Capacity and Queues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Some agencies have developed policies limiting the projected queue length for work zone strategies involving a reduction in the number of travel lanes. Various techniques have been employed to estimate work zone capacity and traffic impacts. Some agencies have conducted analyses of their highway networks and predetermined facility segments for which work zone capacity reductions are prohibited or permitted within defined time frames (i.e., time and day).</a:t>
            </a:r>
            <a:endParaRPr lang="en-US" b="1" dirty="0"/>
          </a:p>
          <a:p>
            <a:pPr eaLnBrk="1" hangingPunct="1"/>
            <a:r>
              <a:rPr lang="en-US" b="1" dirty="0"/>
              <a:t>Possible Problems: </a:t>
            </a:r>
            <a:r>
              <a:rPr lang="en-US" dirty="0"/>
              <a:t>May be repetitious. Treat as a review.</a:t>
            </a:r>
          </a:p>
          <a:p>
            <a:pPr eaLnBrk="1" hangingPunct="1"/>
            <a:r>
              <a:rPr lang="en-US" b="1" dirty="0"/>
              <a:t>Additional Information: </a:t>
            </a:r>
            <a:r>
              <a:rPr lang="en-US" sz="1000" dirty="0"/>
              <a:t>NCHRP Report 581 includes some guidance.</a:t>
            </a:r>
            <a:endParaRPr lang="en-US" b="1" dirty="0"/>
          </a:p>
          <a:p>
            <a:endParaRPr lang="en-US" dirty="0"/>
          </a:p>
          <a:p>
            <a:endParaRPr lang="en-US" dirty="0"/>
          </a:p>
        </p:txBody>
      </p:sp>
    </p:spTree>
    <p:extLst>
      <p:ext uri="{BB962C8B-B14F-4D97-AF65-F5344CB8AC3E}">
        <p14:creationId xmlns:p14="http://schemas.microsoft.com/office/powerpoint/2010/main" val="42875851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pPr eaLnBrk="1" hangingPunct="1"/>
            <a:r>
              <a:rPr lang="en-US" b="1" dirty="0"/>
              <a:t>Key Message: </a:t>
            </a:r>
            <a:r>
              <a:rPr lang="en-US" dirty="0"/>
              <a:t>Discuss Constructability</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solidFill>
                  <a:srgbClr val="231F20"/>
                </a:solidFill>
                <a:latin typeface="Minion-Regular"/>
              </a:rPr>
              <a:t>The ability to “bid and build” proposed work is a fundamental necessity of every project. When the feasibility of constructing as-designed work comes into question, then delays, disruption, and additional costs often follow. To prevent this situation and in consideration of increasing project complexity, a growing number of state DOTs routinely conduct constructability reviews. In some cases, the reviews are conducted entirely with internal agency staff; however, more often external people or organizations are engaged. A body of guidance based on research and experience is available to guide these reviews. AASHTO’s </a:t>
            </a:r>
            <a:r>
              <a:rPr lang="en-US" i="1" dirty="0">
                <a:solidFill>
                  <a:srgbClr val="231F20"/>
                </a:solidFill>
                <a:latin typeface="Minion-Italic"/>
              </a:rPr>
              <a:t>Constructability Review Best Practices Guide </a:t>
            </a:r>
            <a:r>
              <a:rPr lang="en-US" dirty="0">
                <a:solidFill>
                  <a:srgbClr val="231F20"/>
                </a:solidFill>
                <a:latin typeface="Minion-Regular"/>
              </a:rPr>
              <a:t>outlines processes and procedures used by several state DOTs, including consideration of work zones (e.g., maintenance and protection of traffic and detours), for conducting these reviews.</a:t>
            </a:r>
            <a:endParaRPr lang="en-US" b="1" dirty="0"/>
          </a:p>
          <a:p>
            <a:pPr eaLnBrk="1" hangingPunct="1"/>
            <a:r>
              <a:rPr lang="en-US" b="1" dirty="0"/>
              <a:t>Possible Problems: </a:t>
            </a:r>
            <a:r>
              <a:rPr lang="en-US" dirty="0"/>
              <a:t>May be repetitious. Treat as a review.</a:t>
            </a:r>
          </a:p>
          <a:p>
            <a:pPr eaLnBrk="1" hangingPunct="1"/>
            <a:r>
              <a:rPr lang="en-US" b="1" dirty="0"/>
              <a:t>Additional Information: </a:t>
            </a:r>
            <a:r>
              <a:rPr lang="en-US" sz="1000" dirty="0"/>
              <a:t>NCHRP Report 581 includes some guidance.</a:t>
            </a:r>
            <a:endParaRPr lang="en-US" b="1" dirty="0"/>
          </a:p>
          <a:p>
            <a:endParaRPr lang="en-US" dirty="0"/>
          </a:p>
        </p:txBody>
      </p:sp>
    </p:spTree>
    <p:extLst>
      <p:ext uri="{BB962C8B-B14F-4D97-AF65-F5344CB8AC3E}">
        <p14:creationId xmlns:p14="http://schemas.microsoft.com/office/powerpoint/2010/main" val="14217833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pPr eaLnBrk="1" hangingPunct="1"/>
            <a:r>
              <a:rPr lang="en-US" b="1" dirty="0"/>
              <a:t>Key Message: </a:t>
            </a:r>
            <a:r>
              <a:rPr lang="en-US" dirty="0"/>
              <a:t>Discuss Constructability Evaluation Factors</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r>
              <a:rPr lang="en-US" b="1" dirty="0"/>
              <a:t>Suggested Comments: </a:t>
            </a:r>
            <a:r>
              <a:rPr lang="en-US" dirty="0"/>
              <a:t>Whether a documented constructability review or a less structured constructability review is conducted, design plans and work zone strategies should be reviewed by personnel experienced in construction operations to evaluate the feasibility and possible cost implications of the design. Rudimentary evaluation factors include the following:</a:t>
            </a:r>
          </a:p>
          <a:p>
            <a:r>
              <a:rPr lang="en-US" dirty="0"/>
              <a:t>-Traffic movement through the work zone during all construction phases and the geometric constraints of temporary construction features (e.g. shoring and bracing);</a:t>
            </a:r>
          </a:p>
          <a:p>
            <a:r>
              <a:rPr lang="en-US" dirty="0"/>
              <a:t>-Separation of through (i.e., non construction) traffic from construction operations, workers, and construction traffic (equipment and vehicles) and stationary construction roadside hazards; and</a:t>
            </a:r>
          </a:p>
          <a:p>
            <a:r>
              <a:rPr lang="en-US" dirty="0"/>
              <a:t>-Access by construction forces to storage areas (equipment and materials) and to all necessary operations.</a:t>
            </a:r>
            <a:endParaRPr lang="en-US" b="1" dirty="0"/>
          </a:p>
          <a:p>
            <a:pPr eaLnBrk="1" hangingPunct="1"/>
            <a:r>
              <a:rPr lang="en-US" b="1" dirty="0"/>
              <a:t>Additional Information: </a:t>
            </a:r>
            <a:r>
              <a:rPr lang="en-US" sz="1000" dirty="0"/>
              <a:t>NCHRP Report 581 includes some guidance.</a:t>
            </a:r>
          </a:p>
          <a:p>
            <a:pPr eaLnBrk="1" hangingPunct="1"/>
            <a:r>
              <a:rPr lang="en-US" b="1" dirty="0"/>
              <a:t>Possible Problems: </a:t>
            </a:r>
            <a:r>
              <a:rPr lang="en-US" dirty="0"/>
              <a:t>May be repetitious. Treat as a review.</a:t>
            </a:r>
          </a:p>
          <a:p>
            <a:pPr eaLnBrk="1" hangingPunct="1"/>
            <a:endParaRPr lang="en-US" b="1" dirty="0"/>
          </a:p>
          <a:p>
            <a:endParaRPr lang="en-US" dirty="0"/>
          </a:p>
        </p:txBody>
      </p:sp>
    </p:spTree>
    <p:extLst>
      <p:ext uri="{BB962C8B-B14F-4D97-AF65-F5344CB8AC3E}">
        <p14:creationId xmlns:p14="http://schemas.microsoft.com/office/powerpoint/2010/main" val="34285069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pPr eaLnBrk="1" hangingPunct="1"/>
            <a:r>
              <a:rPr lang="en-US" b="1" dirty="0"/>
              <a:t>Key Message: </a:t>
            </a:r>
            <a:r>
              <a:rPr lang="en-US" dirty="0"/>
              <a:t>Discuss Cost Factors</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r>
              <a:rPr lang="en-US" b="1" dirty="0"/>
              <a:t>Suggested Comments: </a:t>
            </a:r>
            <a:r>
              <a:rPr lang="en-US" dirty="0"/>
              <a:t>Work zone strategies have both agency and user cost consequences. Agency costs associated with maintenance and protection of traffic are always estimated for the selected strategy. Typically, the costs of TTC items are explicitly associated with maintenance and protection of traffic. Bidders submit prices as an element of their cost proposal, and this bid history is typically used to estimate the cost. However, the actual agency cost of a work zone type can be considerably different from the cost of TTC. Work zone strategies often influence the general method and efficiency of construction operations and the bid prices for major cost items (e.g., earthwork, pavement, and structures). Such differences may not be recognized by design teams. This point emphasizes the benefit of a multidisciplinary approach to work zone strategy evaluation and selection. The safety risk specifically associated with queue formation has not been quantified, but is widely considered to exist. As a result, many agencies endeavor to prevent or mitigate for queue formation. Quantitative estimates of user cost associated with delay are possible. Time distributed traffic demand (i.e., volume by time of day and day of week) is needed. The values that an agency uses for delay in its life cycle cost analysis policy may be appropriate for a user cost estimate.</a:t>
            </a:r>
          </a:p>
          <a:p>
            <a:pPr eaLnBrk="1" hangingPunct="1"/>
            <a:r>
              <a:rPr lang="en-US" b="1" dirty="0"/>
              <a:t>Additional Information: </a:t>
            </a:r>
            <a:r>
              <a:rPr lang="en-US" dirty="0"/>
              <a:t>NCHRP Report 581 includes some guidance.</a:t>
            </a:r>
          </a:p>
          <a:p>
            <a:pPr eaLnBrk="1" hangingPunct="1"/>
            <a:r>
              <a:rPr lang="en-US" b="1" dirty="0"/>
              <a:t>Possible Problems: </a:t>
            </a:r>
            <a:r>
              <a:rPr lang="en-US" dirty="0"/>
              <a:t>None</a:t>
            </a:r>
          </a:p>
        </p:txBody>
      </p:sp>
    </p:spTree>
    <p:extLst>
      <p:ext uri="{BB962C8B-B14F-4D97-AF65-F5344CB8AC3E}">
        <p14:creationId xmlns:p14="http://schemas.microsoft.com/office/powerpoint/2010/main" val="6280234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pPr eaLnBrk="1" hangingPunct="1"/>
            <a:r>
              <a:rPr lang="en-US" b="1" dirty="0"/>
              <a:t>Key Message: </a:t>
            </a:r>
            <a:r>
              <a:rPr lang="en-US" dirty="0"/>
              <a:t>Discuss Human Environment and Other Modes</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r>
              <a:rPr lang="en-US" b="1" dirty="0"/>
              <a:t>Suggested Comments: </a:t>
            </a:r>
            <a:r>
              <a:rPr lang="en-US" dirty="0"/>
              <a:t>The category of “human environment and other modes” covers a myriad of factors that may arise at the intersection of construction operations and transportation facilities and that may not be specifically identified under another category. Disruption of pedestrian and social patterns, noise, natural resource impacts, and displacements are matters of public concern, and the impacts often vary with work zone strategy. The potential effects of work zones on disabled populations, transit users, intermodal connections, and non-motorized travel should be evaluated.</a:t>
            </a:r>
          </a:p>
          <a:p>
            <a:pPr eaLnBrk="1" hangingPunct="1"/>
            <a:r>
              <a:rPr lang="en-US" b="1" dirty="0"/>
              <a:t>Additional Information: </a:t>
            </a:r>
            <a:r>
              <a:rPr lang="en-US" sz="1000" dirty="0"/>
              <a:t>NCHRP Report 581 includes some guidance.</a:t>
            </a:r>
          </a:p>
          <a:p>
            <a:pPr eaLnBrk="1" hangingPunct="1"/>
            <a:r>
              <a:rPr lang="en-US" b="1" dirty="0"/>
              <a:t>Possible Problems: </a:t>
            </a:r>
            <a:r>
              <a:rPr lang="en-US" dirty="0"/>
              <a:t>None</a:t>
            </a:r>
          </a:p>
        </p:txBody>
      </p:sp>
    </p:spTree>
    <p:extLst>
      <p:ext uri="{BB962C8B-B14F-4D97-AF65-F5344CB8AC3E}">
        <p14:creationId xmlns:p14="http://schemas.microsoft.com/office/powerpoint/2010/main" val="2669995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pPr eaLnBrk="1" hangingPunct="1"/>
            <a:r>
              <a:rPr lang="en-US" b="1" dirty="0"/>
              <a:t>Key Message: </a:t>
            </a:r>
            <a:r>
              <a:rPr lang="en-US" dirty="0"/>
              <a:t>Discuss the Bottom Line</a:t>
            </a:r>
          </a:p>
          <a:p>
            <a:pPr eaLnBrk="1" hangingPunct="1"/>
            <a:r>
              <a:rPr lang="en-US" b="1" dirty="0"/>
              <a:t>Est. Presentation Time: </a:t>
            </a:r>
            <a:r>
              <a:rPr lang="en-US" dirty="0"/>
              <a:t>1 minute(s)</a:t>
            </a:r>
            <a:endParaRPr lang="en-US" b="1" dirty="0"/>
          </a:p>
          <a:p>
            <a:pPr eaLnBrk="1" hangingPunct="1"/>
            <a:r>
              <a:rPr lang="en-US" b="1" dirty="0"/>
              <a:t>Explanation of Cues/Builds: </a:t>
            </a:r>
            <a:r>
              <a:rPr lang="en-US" dirty="0"/>
              <a:t>None</a:t>
            </a:r>
          </a:p>
          <a:p>
            <a:r>
              <a:rPr lang="en-US" b="1" dirty="0"/>
              <a:t>Suggested Comments: </a:t>
            </a:r>
            <a:r>
              <a:rPr lang="en-US" dirty="0"/>
              <a:t>The strategy that is most responsive to the evaluation factors, on an overall basis, is selected. Only rarely is the same strategy optimal for all factors. Usually, the various strategies will exhibit offsetting considerations (e.g., cost or disruption of commerce) that cannot easily be converted to a common measure. In such cases, agency policy, preferences, and discretion prevail. At the conclusion of the identification and evaluation phase, a work zone strategy and supporting strategies should be selected. The level of information assembled and the evaluation process should be sufficiently detailed to ensure feasibility of the selected strategies.</a:t>
            </a:r>
          </a:p>
          <a:p>
            <a:pPr eaLnBrk="1" hangingPunct="1"/>
            <a:r>
              <a:rPr lang="en-US" b="1" dirty="0"/>
              <a:t>Additional Information: </a:t>
            </a:r>
            <a:r>
              <a:rPr lang="en-US" sz="1000" dirty="0"/>
              <a:t>NCHRP Report 581 includes some guidance.</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0192047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p:spPr>
        <p:txBody>
          <a:bodyPr/>
          <a:lstStyle/>
          <a:p>
            <a:pPr eaLnBrk="1" hangingPunct="1"/>
            <a:r>
              <a:rPr lang="en-US" b="1" dirty="0"/>
              <a:t>Key Message: </a:t>
            </a:r>
            <a:r>
              <a:rPr lang="en-US" dirty="0"/>
              <a:t>Recap slide</a:t>
            </a:r>
          </a:p>
          <a:p>
            <a:pPr eaLnBrk="1" hangingPunct="1"/>
            <a:r>
              <a:rPr lang="en-US" b="1" dirty="0"/>
              <a:t>Est. Presentation Time: </a:t>
            </a:r>
            <a:r>
              <a:rPr lang="en-US" dirty="0"/>
              <a:t>2-3 minutes</a:t>
            </a:r>
          </a:p>
          <a:p>
            <a:pPr eaLnBrk="1" hangingPunct="1"/>
            <a:r>
              <a:rPr lang="en-US" b="1" dirty="0"/>
              <a:t>Explanation of Cues/Builds: </a:t>
            </a:r>
            <a:r>
              <a:rPr lang="en-US" dirty="0"/>
              <a:t>None</a:t>
            </a:r>
          </a:p>
          <a:p>
            <a:pPr eaLnBrk="1" hangingPunct="1"/>
            <a:r>
              <a:rPr lang="en-US" b="1" dirty="0"/>
              <a:t>Suggested Comments: </a:t>
            </a:r>
            <a:r>
              <a:rPr lang="en-US" dirty="0"/>
              <a:t>Self explanatory. Try to gauge understanding by asking these questions and others.</a:t>
            </a:r>
          </a:p>
          <a:p>
            <a:pPr eaLnBrk="1" hangingPunct="1"/>
            <a:r>
              <a:rPr lang="en-US" b="1" dirty="0"/>
              <a:t>Suggested Questions: </a:t>
            </a:r>
            <a:r>
              <a:rPr lang="en-US" dirty="0"/>
              <a:t>Shown.</a:t>
            </a:r>
          </a:p>
          <a:p>
            <a:pPr eaLnBrk="1" hangingPunct="1"/>
            <a:r>
              <a:rPr lang="en-US" b="1" dirty="0"/>
              <a:t>Additional Information: </a:t>
            </a:r>
            <a:r>
              <a:rPr lang="en-US" dirty="0"/>
              <a:t>None</a:t>
            </a:r>
          </a:p>
          <a:p>
            <a:pPr eaLnBrk="1" hangingPunct="1"/>
            <a:r>
              <a:rPr lang="en-US" b="1" dirty="0"/>
              <a:t>Possible Problems: </a:t>
            </a:r>
            <a:r>
              <a:rPr lang="en-US" dirty="0"/>
              <a:t>None</a:t>
            </a:r>
            <a:endParaRPr lang="en-US" sz="1800" dirty="0"/>
          </a:p>
          <a:p>
            <a:endParaRPr lang="en-US" dirty="0"/>
          </a:p>
        </p:txBody>
      </p:sp>
    </p:spTree>
    <p:extLst>
      <p:ext uri="{BB962C8B-B14F-4D97-AF65-F5344CB8AC3E}">
        <p14:creationId xmlns:p14="http://schemas.microsoft.com/office/powerpoint/2010/main" val="27349790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Let’s look at your questions.</a:t>
            </a:r>
            <a:endParaRPr lang="en-US" b="1" dirty="0"/>
          </a:p>
          <a:p>
            <a:pPr eaLnBrk="1" hangingPunct="1"/>
            <a:r>
              <a:rPr lang="en-US" b="1" dirty="0"/>
              <a:t>Suggested Questions: </a:t>
            </a:r>
            <a:r>
              <a:rPr lang="en-US" dirty="0"/>
              <a:t>Any questions before we move on?</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None</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68</a:t>
            </a:fld>
            <a:endParaRPr lang="en-US" dirty="0"/>
          </a:p>
        </p:txBody>
      </p:sp>
    </p:spTree>
    <p:extLst>
      <p:ext uri="{BB962C8B-B14F-4D97-AF65-F5344CB8AC3E}">
        <p14:creationId xmlns:p14="http://schemas.microsoft.com/office/powerpoint/2010/main" val="1828851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r>
              <a:rPr lang="en-US" b="1" dirty="0"/>
              <a:t>Key Message: Discuss the </a:t>
            </a:r>
            <a:r>
              <a:rPr lang="en-US" dirty="0"/>
              <a:t>Components of WZ Impact Assessment Process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WZ impacts can be assessed during all phases of the project. Let’s discuss these components.</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a:t>
            </a:r>
          </a:p>
          <a:p>
            <a:endParaRPr lang="en-US" dirty="0"/>
          </a:p>
        </p:txBody>
      </p:sp>
    </p:spTree>
    <p:extLst>
      <p:ext uri="{BB962C8B-B14F-4D97-AF65-F5344CB8AC3E}">
        <p14:creationId xmlns:p14="http://schemas.microsoft.com/office/powerpoint/2010/main" val="435596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r>
              <a:rPr lang="en-US" b="1" dirty="0"/>
              <a:t>Key Message: </a:t>
            </a:r>
            <a:r>
              <a:rPr lang="en-US" dirty="0"/>
              <a:t>Addressing WZ Impacts at the Policy-Level</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Self explanatory</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 </a:t>
            </a:r>
          </a:p>
          <a:p>
            <a:endParaRPr lang="en-US" dirty="0"/>
          </a:p>
        </p:txBody>
      </p:sp>
    </p:spTree>
    <p:extLst>
      <p:ext uri="{BB962C8B-B14F-4D97-AF65-F5344CB8AC3E}">
        <p14:creationId xmlns:p14="http://schemas.microsoft.com/office/powerpoint/2010/main" val="99500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r>
              <a:rPr lang="en-US" b="1" dirty="0"/>
              <a:t>Key Message: </a:t>
            </a:r>
            <a:r>
              <a:rPr lang="en-US" dirty="0"/>
              <a:t>WZ Impacts Assessment During Systems Planning</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Systems planning is the stage of program delivery where planning for the future is carried out by identifying transportation systems needs and deficiencies, developing and evaluating alternative improvement solutions, and compiling plans and programs for implementing the solutions. Systems planning is conducted at several levels including Statewide, regional, metropolitan, county, local, and corridor. The process is both interactive and iterative, with participation and feedback from concerned public and private organizations, other interested parties, and the general public.</a:t>
            </a:r>
            <a:endParaRPr lang="en-US" b="1" dirty="0"/>
          </a:p>
          <a:p>
            <a:pPr eaLnBrk="1" hangingPunct="1"/>
            <a:r>
              <a:rPr lang="en-US" b="1" dirty="0"/>
              <a:t>Suggested Questions: </a:t>
            </a:r>
            <a:r>
              <a:rPr lang="en-US" dirty="0"/>
              <a:t>None</a:t>
            </a:r>
          </a:p>
          <a:p>
            <a:r>
              <a:rPr lang="en-US" b="1" dirty="0"/>
              <a:t>Additional Information: </a:t>
            </a:r>
            <a:r>
              <a:rPr lang="en-US" dirty="0"/>
              <a:t>Quantitative analysis of work zone impacts may not be possible during systems planning due to inadequate project detail and lack of data. In such</a:t>
            </a:r>
          </a:p>
          <a:p>
            <a:r>
              <a:rPr lang="en-US" dirty="0"/>
              <a:t>cases, the particular issue under investigation may be noted so that the staff that conduct assessments in subsequent phases are made aware of the issue.</a:t>
            </a:r>
          </a:p>
          <a:p>
            <a:pPr eaLnBrk="1" hangingPunct="1"/>
            <a:r>
              <a:rPr lang="en-US" b="1" dirty="0"/>
              <a:t>Possible Problems: </a:t>
            </a:r>
            <a:r>
              <a:rPr lang="en-US" dirty="0"/>
              <a:t>None. </a:t>
            </a:r>
          </a:p>
          <a:p>
            <a:endParaRPr lang="en-US" dirty="0"/>
          </a:p>
        </p:txBody>
      </p:sp>
    </p:spTree>
    <p:extLst>
      <p:ext uri="{BB962C8B-B14F-4D97-AF65-F5344CB8AC3E}">
        <p14:creationId xmlns:p14="http://schemas.microsoft.com/office/powerpoint/2010/main" val="841672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22885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5341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ext Placeholder 2"/>
          <p:cNvSpPr>
            <a:spLocks noGrp="1"/>
          </p:cNvSpPr>
          <p:nvPr>
            <p:ph type="body" sz="half" idx="1"/>
          </p:nvPr>
        </p:nvSpPr>
        <p:spPr>
          <a:xfrm>
            <a:off x="3810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096963"/>
          </a:xfrm>
        </p:spPr>
        <p:txBody>
          <a:bodyPr/>
          <a:lstStyle/>
          <a:p>
            <a:r>
              <a:rPr lang="en-US"/>
              <a:t>Click to edit Master title style</a:t>
            </a:r>
          </a:p>
        </p:txBody>
      </p:sp>
      <p:sp>
        <p:nvSpPr>
          <p:cNvPr id="3" name="Table Placeholder 2"/>
          <p:cNvSpPr>
            <a:spLocks noGrp="1"/>
          </p:cNvSpPr>
          <p:nvPr>
            <p:ph type="tbl" idx="1"/>
          </p:nvPr>
        </p:nvSpPr>
        <p:spPr>
          <a:xfrm>
            <a:off x="381000" y="1828800"/>
            <a:ext cx="8458200" cy="4343400"/>
          </a:xfrm>
        </p:spPr>
        <p:txBody>
          <a:body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atin typeface="Arial" panose="020B0604020202020204" pitchFamily="34" charset="0"/>
              </a:defRPr>
            </a:lvl1pPr>
          </a:lstStyle>
          <a:p>
            <a:pPr>
              <a:defRPr/>
            </a:pPr>
            <a:r>
              <a:rPr lang="en-US" dirty="0"/>
              <a:t>		</a:t>
            </a:r>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atin typeface="Arial" panose="020B0604020202020204" pitchFamily="34" charset="0"/>
              </a:defRPr>
            </a:lvl1pPr>
          </a:lstStyle>
          <a:p>
            <a:pPr>
              <a:defRPr/>
            </a:pPr>
            <a:r>
              <a:rPr lang="en-US" dirty="0"/>
              <a:t>NHI 380072A</a:t>
            </a:r>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atin typeface="Calibri" pitchFamily="34" charset="0"/>
              </a:defRPr>
            </a:lvl1pPr>
          </a:lstStyle>
          <a:p>
            <a:pPr>
              <a:defRPr/>
            </a:pPr>
            <a:r>
              <a:rPr lang="en-US" dirty="0">
                <a:latin typeface="Arial" panose="020B0604020202020204" pitchFamily="34" charset="0"/>
              </a:rPr>
              <a:t>6-</a:t>
            </a:r>
            <a:fld id="{22E2F83E-0F08-4457-B57F-9F44BE313AAF}" type="slidenum">
              <a:rPr lang="en-US" smtClean="0">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31197131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898650" y="228600"/>
            <a:ext cx="6940550" cy="1219200"/>
          </a:xfrm>
        </p:spPr>
        <p:txBody>
          <a:bodyPr/>
          <a:lstStyle>
            <a:lvl1pPr>
              <a:defRPr>
                <a:latin typeface="Arial" panose="020B0604020202020204" pitchFamily="34" charset="0"/>
              </a:defRPr>
            </a:lvl1pPr>
          </a:lstStyle>
          <a:p>
            <a:r>
              <a:rPr lang="en-US" dirty="0"/>
              <a:t>Click to edit Master title style</a:t>
            </a:r>
          </a:p>
        </p:txBody>
      </p:sp>
      <p:sp>
        <p:nvSpPr>
          <p:cNvPr id="3" name="Text Placeholder 2"/>
          <p:cNvSpPr>
            <a:spLocks noGrp="1"/>
          </p:cNvSpPr>
          <p:nvPr>
            <p:ph type="body" sz="half" idx="1"/>
          </p:nvPr>
        </p:nvSpPr>
        <p:spPr>
          <a:xfrm>
            <a:off x="1892300" y="1600200"/>
            <a:ext cx="6946900" cy="2171700"/>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892300" y="3924300"/>
            <a:ext cx="6946900" cy="2171700"/>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10"/>
          </p:nvPr>
        </p:nvSpPr>
        <p:spPr>
          <a:xfrm>
            <a:off x="3619500" y="6248400"/>
            <a:ext cx="1905000" cy="457200"/>
          </a:xfrm>
          <a:prstGeom prst="rect">
            <a:avLst/>
          </a:prstGeom>
        </p:spPr>
        <p:txBody>
          <a:bodyPr/>
          <a:lstStyle>
            <a:lvl1pPr>
              <a:defRPr>
                <a:effectLst/>
                <a:latin typeface="Calibri" pitchFamily="34" charset="0"/>
              </a:defRPr>
            </a:lvl1pPr>
          </a:lstStyle>
          <a:p>
            <a:pPr>
              <a:defRPr/>
            </a:pPr>
            <a:endParaRPr lang="en-US" dirty="0">
              <a:latin typeface="Arial" panose="020B0604020202020204" pitchFamily="34" charset="0"/>
            </a:endParaRPr>
          </a:p>
          <a:p>
            <a:pPr>
              <a:defRPr/>
            </a:pPr>
            <a:endParaRPr lang="en-US" dirty="0">
              <a:latin typeface="Arial" panose="020B0604020202020204" pitchFamily="34" charset="0"/>
            </a:endParaRPr>
          </a:p>
          <a:p>
            <a:pPr>
              <a:defRPr/>
            </a:pPr>
            <a:r>
              <a:rPr lang="en-US" dirty="0">
                <a:latin typeface="Arial" panose="020B0604020202020204" pitchFamily="34" charset="0"/>
              </a:rPr>
              <a:t>2-</a:t>
            </a:r>
            <a:fld id="{EF82600C-1AED-422D-98F6-749D1E09E4E0}" type="slidenum">
              <a:rPr lang="en-US" smtClean="0">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105613313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325563"/>
          </a:xfrm>
        </p:spPr>
        <p:txBody>
          <a:bodyPr/>
          <a:lstStyle>
            <a:lvl1pPr algn="l">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828800"/>
            <a:ext cx="41529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1901" y="38022"/>
            <a:ext cx="8763000" cy="1325563"/>
          </a:xfrm>
          <a:prstGeom prst="rect">
            <a:avLst/>
          </a:prstGeom>
          <a:ln>
            <a:headEnd/>
            <a:tailEnd/>
          </a:ln>
        </p:spPr>
        <p:style>
          <a:lnRef idx="2">
            <a:schemeClr val="accent3"/>
          </a:lnRef>
          <a:fillRef idx="1">
            <a:schemeClr val="lt1"/>
          </a:fillRef>
          <a:effectRef idx="0">
            <a:schemeClr val="accent3"/>
          </a:effectRef>
          <a:fontRef idx="none"/>
        </p:style>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075" name="Rectangle 3"/>
          <p:cNvSpPr>
            <a:spLocks noGrp="1" noChangeArrowheads="1"/>
          </p:cNvSpPr>
          <p:nvPr>
            <p:ph type="body" idx="1"/>
          </p:nvPr>
        </p:nvSpPr>
        <p:spPr bwMode="auto">
          <a:xfrm>
            <a:off x="381000" y="1616229"/>
            <a:ext cx="8458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076" name="Picture 44" descr="Border 483"/>
          <p:cNvPicPr>
            <a:picLocks noChangeAspect="1" noChangeArrowheads="1"/>
          </p:cNvPicPr>
          <p:nvPr userDrawn="1"/>
        </p:nvPicPr>
        <p:blipFill>
          <a:blip r:embed="rId17"/>
          <a:srcRect/>
          <a:stretch>
            <a:fillRect/>
          </a:stretch>
        </p:blipFill>
        <p:spPr bwMode="auto">
          <a:xfrm>
            <a:off x="0" y="1447800"/>
            <a:ext cx="9144000" cy="309563"/>
          </a:xfrm>
          <a:prstGeom prst="rect">
            <a:avLst/>
          </a:prstGeom>
          <a:noFill/>
          <a:ln w="9525">
            <a:noFill/>
            <a:miter lim="800000"/>
            <a:headEnd/>
            <a:tailEnd/>
          </a:ln>
        </p:spPr>
      </p:pic>
      <p:pic>
        <p:nvPicPr>
          <p:cNvPr id="2" name="Picture 1"/>
          <p:cNvPicPr>
            <a:picLocks noChangeAspect="1"/>
          </p:cNvPicPr>
          <p:nvPr userDrawn="1"/>
        </p:nvPicPr>
        <p:blipFill>
          <a:blip r:embed="rId18"/>
          <a:stretch>
            <a:fillRect/>
          </a:stretch>
        </p:blipFill>
        <p:spPr>
          <a:xfrm>
            <a:off x="7315200" y="6149667"/>
            <a:ext cx="1524000" cy="385542"/>
          </a:xfrm>
          <a:prstGeom prst="rect">
            <a:avLst/>
          </a:prstGeom>
        </p:spPr>
      </p:pic>
      <p:sp>
        <p:nvSpPr>
          <p:cNvPr id="7" name="TextBox 6">
            <a:extLst>
              <a:ext uri="{FF2B5EF4-FFF2-40B4-BE49-F238E27FC236}">
                <a16:creationId xmlns:a16="http://schemas.microsoft.com/office/drawing/2014/main" id="{DEC548EA-0B80-460D-B1EA-FDB98549A393}"/>
              </a:ext>
            </a:extLst>
          </p:cNvPr>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5-</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3" name="Picture 2" descr="ATSSA logo showing a cone within the A and safer roads save lives">
            <a:extLst>
              <a:ext uri="{FF2B5EF4-FFF2-40B4-BE49-F238E27FC236}">
                <a16:creationId xmlns:a16="http://schemas.microsoft.com/office/drawing/2014/main" id="{BA705F93-99A7-511A-0143-1448C105CD73}"/>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801"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2" r:id="rId14"/>
    <p:sldLayoutId id="2147483803" r:id="rId15"/>
  </p:sldLayoutIdLst>
  <p:txStyles>
    <p:titleStyle>
      <a:lvl1pPr algn="l" rtl="0" eaLnBrk="0" fontAlgn="base" hangingPunct="0">
        <a:spcBef>
          <a:spcPct val="0"/>
        </a:spcBef>
        <a:spcAft>
          <a:spcPct val="0"/>
        </a:spcAft>
        <a:defRPr sz="3600" b="1" i="0" baseline="0">
          <a:solidFill>
            <a:srgbClr val="008080"/>
          </a:solidFill>
          <a:effectLst/>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000" b="1" i="1">
          <a:solidFill>
            <a:srgbClr val="CC3300"/>
          </a:solidFill>
          <a:latin typeface="Calibri" pitchFamily="34" charset="0"/>
        </a:defRPr>
      </a:lvl2pPr>
      <a:lvl3pPr algn="ctr" rtl="0" eaLnBrk="0" fontAlgn="base" hangingPunct="0">
        <a:spcBef>
          <a:spcPct val="0"/>
        </a:spcBef>
        <a:spcAft>
          <a:spcPct val="0"/>
        </a:spcAft>
        <a:defRPr sz="4000" b="1" i="1">
          <a:solidFill>
            <a:srgbClr val="CC3300"/>
          </a:solidFill>
          <a:latin typeface="Calibri" pitchFamily="34" charset="0"/>
        </a:defRPr>
      </a:lvl3pPr>
      <a:lvl4pPr algn="ctr" rtl="0" eaLnBrk="0" fontAlgn="base" hangingPunct="0">
        <a:spcBef>
          <a:spcPct val="0"/>
        </a:spcBef>
        <a:spcAft>
          <a:spcPct val="0"/>
        </a:spcAft>
        <a:defRPr sz="4000" b="1" i="1">
          <a:solidFill>
            <a:srgbClr val="CC3300"/>
          </a:solidFill>
          <a:latin typeface="Calibri" pitchFamily="34" charset="0"/>
        </a:defRPr>
      </a:lvl4pPr>
      <a:lvl5pPr algn="ctr" rtl="0" eaLnBrk="0" fontAlgn="base" hangingPunct="0">
        <a:spcBef>
          <a:spcPct val="0"/>
        </a:spcBef>
        <a:spcAft>
          <a:spcPct val="0"/>
        </a:spcAft>
        <a:defRPr sz="4000" b="1" i="1">
          <a:solidFill>
            <a:srgbClr val="CC3300"/>
          </a:solidFill>
          <a:latin typeface="Calibri" pitchFamily="34" charset="0"/>
        </a:defRPr>
      </a:lvl5pPr>
      <a:lvl6pPr marL="457200" algn="ctr" rtl="0" fontAlgn="base">
        <a:spcBef>
          <a:spcPct val="0"/>
        </a:spcBef>
        <a:spcAft>
          <a:spcPct val="0"/>
        </a:spcAft>
        <a:defRPr sz="4000" b="1" i="1">
          <a:solidFill>
            <a:srgbClr val="CC3300"/>
          </a:solidFill>
          <a:latin typeface="Verdana" pitchFamily="34" charset="0"/>
        </a:defRPr>
      </a:lvl6pPr>
      <a:lvl7pPr marL="914400" algn="ctr" rtl="0" fontAlgn="base">
        <a:spcBef>
          <a:spcPct val="0"/>
        </a:spcBef>
        <a:spcAft>
          <a:spcPct val="0"/>
        </a:spcAft>
        <a:defRPr sz="4000" b="1" i="1">
          <a:solidFill>
            <a:srgbClr val="CC3300"/>
          </a:solidFill>
          <a:latin typeface="Verdana" pitchFamily="34" charset="0"/>
        </a:defRPr>
      </a:lvl7pPr>
      <a:lvl8pPr marL="1371600" algn="ctr" rtl="0" fontAlgn="base">
        <a:spcBef>
          <a:spcPct val="0"/>
        </a:spcBef>
        <a:spcAft>
          <a:spcPct val="0"/>
        </a:spcAft>
        <a:defRPr sz="4000" b="1" i="1">
          <a:solidFill>
            <a:srgbClr val="CC3300"/>
          </a:solidFill>
          <a:latin typeface="Verdana" pitchFamily="34" charset="0"/>
        </a:defRPr>
      </a:lvl8pPr>
      <a:lvl9pPr marL="1828800" algn="ctr" rtl="0" fontAlgn="base">
        <a:spcBef>
          <a:spcPct val="0"/>
        </a:spcBef>
        <a:spcAft>
          <a:spcPct val="0"/>
        </a:spcAft>
        <a:defRPr sz="4000" b="1" i="1">
          <a:solidFill>
            <a:srgbClr val="CC3300"/>
          </a:solidFill>
          <a:latin typeface="Verdana" pitchFamily="34" charset="0"/>
        </a:defRPr>
      </a:lvl9pPr>
    </p:titleStyle>
    <p:bodyStyle>
      <a:lvl1pPr marL="2317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ea typeface="+mn-ea"/>
          <a:cs typeface="Arial" panose="020B0604020202020204" pitchFamily="34" charset="0"/>
        </a:defRPr>
      </a:lvl1pPr>
      <a:lvl2pPr marL="6826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61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3pPr>
      <a:lvl4pPr marL="1597025" indent="-22542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4pPr>
      <a:lvl5pPr marL="2060575" indent="-231775" algn="l" rtl="0" eaLnBrk="0" fontAlgn="base" hangingPunct="0">
        <a:spcBef>
          <a:spcPct val="20000"/>
        </a:spcBef>
        <a:spcAft>
          <a:spcPct val="0"/>
        </a:spcAft>
        <a:buClr>
          <a:srgbClr val="CC3300"/>
        </a:buClr>
        <a:buSzPct val="65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5pPr>
      <a:lvl6pPr marL="25146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6pPr>
      <a:lvl7pPr marL="29718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7pPr>
      <a:lvl8pPr marL="34290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8pPr>
      <a:lvl9pPr marL="3886200" indent="-228600" algn="l" rtl="0" fontAlgn="base">
        <a:spcBef>
          <a:spcPct val="20000"/>
        </a:spcBef>
        <a:spcAft>
          <a:spcPct val="0"/>
        </a:spcAft>
        <a:buClr>
          <a:srgbClr val="CC3300"/>
        </a:buClr>
        <a:buSzPct val="65000"/>
        <a:buFont typeface="Wingdings" pitchFamily="2" charset="2"/>
        <a:buChar char="u"/>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oleObject" Target="../embeddings/oleObject2.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0" y="0"/>
            <a:ext cx="9144000" cy="1295400"/>
          </a:xfrm>
          <a:prstGeom prst="rect">
            <a:avLst/>
          </a:prstGeom>
          <a:solidFill>
            <a:srgbClr val="008080"/>
          </a:solidFill>
          <a:ln w="9525">
            <a:noFill/>
            <a:miter lim="800000"/>
            <a:headEnd/>
            <a:tailEnd/>
          </a:ln>
        </p:spPr>
        <p:txBody>
          <a:bodyPr anchor="ctr"/>
          <a:lstStyle/>
          <a:p>
            <a:pPr algn="ctr">
              <a:defRPr/>
            </a:pPr>
            <a:r>
              <a:rPr lang="en-US" sz="3200" b="1" dirty="0">
                <a:solidFill>
                  <a:schemeClr val="bg1"/>
                </a:solidFill>
                <a:latin typeface="Arial" panose="020B0604020202020204" pitchFamily="34" charset="0"/>
                <a:ea typeface="+mj-ea"/>
                <a:cs typeface="+mj-cs"/>
              </a:rPr>
              <a:t>Work Zone Strategies</a:t>
            </a:r>
            <a:endParaRPr lang="en-US" sz="4000" b="1" dirty="0">
              <a:solidFill>
                <a:schemeClr val="bg1"/>
              </a:solidFill>
              <a:latin typeface="Arial" panose="020B0604020202020204" pitchFamily="34" charset="0"/>
              <a:ea typeface="+mj-ea"/>
              <a:cs typeface="+mj-cs"/>
            </a:endParaRPr>
          </a:p>
        </p:txBody>
      </p:sp>
      <p:sp>
        <p:nvSpPr>
          <p:cNvPr id="5" name="Rectangle 2" descr="5. Identifying and Evaluating Alternative Work Zone Strategies">
            <a:extLst>
              <a:ext uri="{FF2B5EF4-FFF2-40B4-BE49-F238E27FC236}">
                <a16:creationId xmlns:a16="http://schemas.microsoft.com/office/drawing/2014/main" id="{1D5A2D45-23FE-4D74-A55C-555FCA4F4D85}"/>
              </a:ext>
            </a:extLst>
          </p:cNvPr>
          <p:cNvSpPr>
            <a:spLocks noGrp="1" noChangeArrowheads="1"/>
          </p:cNvSpPr>
          <p:nvPr>
            <p:ph type="title"/>
          </p:nvPr>
        </p:nvSpPr>
        <p:spPr>
          <a:xfrm>
            <a:off x="5390538" y="2133600"/>
            <a:ext cx="3663845" cy="3028270"/>
          </a:xfrm>
        </p:spPr>
        <p:txBody>
          <a:bodyPr/>
          <a:lstStyle/>
          <a:p>
            <a:pPr algn="ctr" eaLnBrk="1" hangingPunct="1">
              <a:defRPr/>
            </a:pPr>
            <a:r>
              <a:rPr lang="en-US" dirty="0"/>
              <a:t>5. Identifying and Evaluating Alternative Work Zone Strategies</a:t>
            </a:r>
            <a:endParaRPr lang="en-US" sz="3600" dirty="0"/>
          </a:p>
        </p:txBody>
      </p:sp>
      <p:pic>
        <p:nvPicPr>
          <p:cNvPr id="7" name="Picture 6" descr="Road Work Ahead sign near drums with vehicles stopped in traffic">
            <a:extLst>
              <a:ext uri="{FF2B5EF4-FFF2-40B4-BE49-F238E27FC236}">
                <a16:creationId xmlns:a16="http://schemas.microsoft.com/office/drawing/2014/main" id="{B1DBC8FA-7345-4375-850D-B48EFE918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6" y="1848530"/>
            <a:ext cx="4824187" cy="3618140"/>
          </a:xfrm>
          <a:prstGeom prst="rect">
            <a:avLst/>
          </a:prstGeom>
        </p:spPr>
      </p:pic>
      <p:sp>
        <p:nvSpPr>
          <p:cNvPr id="2" name="TextBox 1" descr="https://patch.com/pennsylvania/northwhitehall/coplay-creek-road-closed-for-repairs_345b7cce">
            <a:extLst>
              <a:ext uri="{FF2B5EF4-FFF2-40B4-BE49-F238E27FC236}">
                <a16:creationId xmlns:a16="http://schemas.microsoft.com/office/drawing/2014/main" id="{5AEE7DA7-5DD6-9A73-53D3-B7F4297529DF}"/>
              </a:ext>
            </a:extLst>
          </p:cNvPr>
          <p:cNvSpPr txBox="1"/>
          <p:nvPr/>
        </p:nvSpPr>
        <p:spPr>
          <a:xfrm>
            <a:off x="459846" y="5538107"/>
            <a:ext cx="5257800" cy="200055"/>
          </a:xfrm>
          <a:prstGeom prst="rect">
            <a:avLst/>
          </a:prstGeom>
          <a:noFill/>
        </p:spPr>
        <p:txBody>
          <a:bodyPr wrap="square" rtlCol="0">
            <a:spAutoFit/>
          </a:bodyPr>
          <a:lstStyle>
            <a:defPPr>
              <a:defRPr lang="en-US"/>
            </a:defPPr>
            <a:lvl1pPr algn="l" rtl="0" fontAlgn="base">
              <a:spcBef>
                <a:spcPct val="0"/>
              </a:spcBef>
              <a:spcAft>
                <a:spcPct val="0"/>
              </a:spcAft>
              <a:defRPr sz="1600" kern="1200">
                <a:solidFill>
                  <a:schemeClr val="tx1"/>
                </a:solidFill>
                <a:latin typeface="Verdana" pitchFamily="34" charset="0"/>
                <a:ea typeface="+mn-ea"/>
                <a:cs typeface="+mn-cs"/>
              </a:defRPr>
            </a:lvl1pPr>
            <a:lvl2pPr marL="457200" algn="l" rtl="0" fontAlgn="base">
              <a:spcBef>
                <a:spcPct val="0"/>
              </a:spcBef>
              <a:spcAft>
                <a:spcPct val="0"/>
              </a:spcAft>
              <a:defRPr sz="1600" kern="1200">
                <a:solidFill>
                  <a:schemeClr val="tx1"/>
                </a:solidFill>
                <a:latin typeface="Verdana" pitchFamily="34" charset="0"/>
                <a:ea typeface="+mn-ea"/>
                <a:cs typeface="+mn-cs"/>
              </a:defRPr>
            </a:lvl2pPr>
            <a:lvl3pPr marL="914400" algn="l" rtl="0" fontAlgn="base">
              <a:spcBef>
                <a:spcPct val="0"/>
              </a:spcBef>
              <a:spcAft>
                <a:spcPct val="0"/>
              </a:spcAft>
              <a:defRPr sz="1600" kern="1200">
                <a:solidFill>
                  <a:schemeClr val="tx1"/>
                </a:solidFill>
                <a:latin typeface="Verdana" pitchFamily="34" charset="0"/>
                <a:ea typeface="+mn-ea"/>
                <a:cs typeface="+mn-cs"/>
              </a:defRPr>
            </a:lvl3pPr>
            <a:lvl4pPr marL="1371600" algn="l" rtl="0" fontAlgn="base">
              <a:spcBef>
                <a:spcPct val="0"/>
              </a:spcBef>
              <a:spcAft>
                <a:spcPct val="0"/>
              </a:spcAft>
              <a:defRPr sz="1600" kern="1200">
                <a:solidFill>
                  <a:schemeClr val="tx1"/>
                </a:solidFill>
                <a:latin typeface="Verdana" pitchFamily="34" charset="0"/>
                <a:ea typeface="+mn-ea"/>
                <a:cs typeface="+mn-cs"/>
              </a:defRPr>
            </a:lvl4pPr>
            <a:lvl5pPr marL="1828800" algn="l" rtl="0" fontAlgn="base">
              <a:spcBef>
                <a:spcPct val="0"/>
              </a:spcBef>
              <a:spcAft>
                <a:spcPct val="0"/>
              </a:spcAft>
              <a:defRPr sz="1600" kern="1200">
                <a:solidFill>
                  <a:schemeClr val="tx1"/>
                </a:solidFill>
                <a:latin typeface="Verdana" pitchFamily="34" charset="0"/>
                <a:ea typeface="+mn-ea"/>
                <a:cs typeface="+mn-cs"/>
              </a:defRPr>
            </a:lvl5pPr>
            <a:lvl6pPr marL="2286000" algn="l" defTabSz="914400" rtl="0" eaLnBrk="1" latinLnBrk="0" hangingPunct="1">
              <a:defRPr sz="1600" kern="1200">
                <a:solidFill>
                  <a:schemeClr val="tx1"/>
                </a:solidFill>
                <a:latin typeface="Verdana" pitchFamily="34" charset="0"/>
                <a:ea typeface="+mn-ea"/>
                <a:cs typeface="+mn-cs"/>
              </a:defRPr>
            </a:lvl6pPr>
            <a:lvl7pPr marL="2743200" algn="l" defTabSz="914400" rtl="0" eaLnBrk="1" latinLnBrk="0" hangingPunct="1">
              <a:defRPr sz="1600" kern="1200">
                <a:solidFill>
                  <a:schemeClr val="tx1"/>
                </a:solidFill>
                <a:latin typeface="Verdana" pitchFamily="34" charset="0"/>
                <a:ea typeface="+mn-ea"/>
                <a:cs typeface="+mn-cs"/>
              </a:defRPr>
            </a:lvl7pPr>
            <a:lvl8pPr marL="3200400" algn="l" defTabSz="914400" rtl="0" eaLnBrk="1" latinLnBrk="0" hangingPunct="1">
              <a:defRPr sz="1600" kern="1200">
                <a:solidFill>
                  <a:schemeClr val="tx1"/>
                </a:solidFill>
                <a:latin typeface="Verdana" pitchFamily="34" charset="0"/>
                <a:ea typeface="+mn-ea"/>
                <a:cs typeface="+mn-cs"/>
              </a:defRPr>
            </a:lvl8pPr>
            <a:lvl9pPr marL="3657600" algn="l" defTabSz="914400" rtl="0" eaLnBrk="1" latinLnBrk="0" hangingPunct="1">
              <a:defRPr sz="1600" kern="1200">
                <a:solidFill>
                  <a:schemeClr val="tx1"/>
                </a:solidFill>
                <a:latin typeface="Verdana" pitchFamily="34" charset="0"/>
                <a:ea typeface="+mn-ea"/>
                <a:cs typeface="+mn-cs"/>
              </a:defRPr>
            </a:lvl9pPr>
          </a:lstStyle>
          <a:p>
            <a:r>
              <a:rPr lang="en-US" sz="700" dirty="0"/>
              <a:t>https://</a:t>
            </a:r>
            <a:r>
              <a:rPr lang="en-US" sz="700" dirty="0" err="1"/>
              <a:t>patch.com</a:t>
            </a:r>
            <a:r>
              <a:rPr lang="en-US" sz="700" dirty="0"/>
              <a:t>/</a:t>
            </a:r>
            <a:r>
              <a:rPr lang="en-US" sz="700" dirty="0" err="1"/>
              <a:t>pennsylvania</a:t>
            </a:r>
            <a:r>
              <a:rPr lang="en-US" sz="700" dirty="0"/>
              <a:t>/</a:t>
            </a:r>
            <a:r>
              <a:rPr lang="en-US" sz="700" dirty="0" err="1"/>
              <a:t>northwhitehall</a:t>
            </a:r>
            <a:r>
              <a:rPr lang="en-US" sz="700" dirty="0"/>
              <a:t>/coplay-creek-road-closed-for-repairs_345b7cce</a:t>
            </a:r>
          </a:p>
        </p:txBody>
      </p:sp>
    </p:spTree>
    <p:extLst>
      <p:ext uri="{BB962C8B-B14F-4D97-AF65-F5344CB8AC3E}">
        <p14:creationId xmlns:p14="http://schemas.microsoft.com/office/powerpoint/2010/main" val="39094593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0"/>
            <a:ext cx="8839200" cy="1295400"/>
          </a:xfrm>
        </p:spPr>
        <p:txBody>
          <a:bodyPr/>
          <a:lstStyle/>
          <a:p>
            <a:pPr>
              <a:defRPr/>
            </a:pPr>
            <a:r>
              <a:rPr lang="en-US" dirty="0"/>
              <a:t>Analyze Potential Impacts</a:t>
            </a:r>
            <a:br>
              <a:rPr lang="en-US" dirty="0"/>
            </a:br>
            <a:r>
              <a:rPr lang="en-US" dirty="0"/>
              <a:t>with Analytical Tools</a:t>
            </a:r>
          </a:p>
        </p:txBody>
      </p:sp>
      <p:sp>
        <p:nvSpPr>
          <p:cNvPr id="16387" name="Content Placeholder 2"/>
          <p:cNvSpPr>
            <a:spLocks noGrp="1"/>
          </p:cNvSpPr>
          <p:nvPr>
            <p:ph idx="1"/>
          </p:nvPr>
        </p:nvSpPr>
        <p:spPr>
          <a:xfrm>
            <a:off x="457200" y="1752600"/>
            <a:ext cx="8229600" cy="4343400"/>
          </a:xfrm>
        </p:spPr>
        <p:txBody>
          <a:bodyPr/>
          <a:lstStyle/>
          <a:p>
            <a:r>
              <a:rPr lang="en-US" dirty="0"/>
              <a:t>Suitable tools are available</a:t>
            </a:r>
          </a:p>
          <a:p>
            <a:r>
              <a:rPr lang="en-US" dirty="0"/>
              <a:t>A quantitative analysis may:</a:t>
            </a:r>
          </a:p>
          <a:p>
            <a:pPr lvl="1"/>
            <a:r>
              <a:rPr lang="en-US" dirty="0"/>
              <a:t>Be performed at the WZ, corridor, and/or network levels</a:t>
            </a:r>
          </a:p>
          <a:p>
            <a:pPr lvl="1"/>
            <a:r>
              <a:rPr lang="en-US" dirty="0"/>
              <a:t>Be combined with an ongoing project</a:t>
            </a:r>
          </a:p>
          <a:p>
            <a:pPr lvl="1"/>
            <a:r>
              <a:rPr lang="en-US" dirty="0"/>
              <a:t>Not be possible during systems planning stage</a:t>
            </a:r>
          </a:p>
          <a:p>
            <a:endParaRPr lang="en-US" dirty="0"/>
          </a:p>
        </p:txBody>
      </p:sp>
    </p:spTree>
    <p:extLst>
      <p:ext uri="{BB962C8B-B14F-4D97-AF65-F5344CB8AC3E}">
        <p14:creationId xmlns:p14="http://schemas.microsoft.com/office/powerpoint/2010/main" val="814793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1219200"/>
          </a:xfrm>
        </p:spPr>
        <p:txBody>
          <a:bodyPr/>
          <a:lstStyle/>
          <a:p>
            <a:pPr>
              <a:defRPr/>
            </a:pPr>
            <a:r>
              <a:rPr lang="en-US" dirty="0"/>
              <a:t>When to Consider Analytical Tools</a:t>
            </a:r>
          </a:p>
        </p:txBody>
      </p:sp>
      <p:sp>
        <p:nvSpPr>
          <p:cNvPr id="17411" name="Content Placeholder 2"/>
          <p:cNvSpPr>
            <a:spLocks noGrp="1"/>
          </p:cNvSpPr>
          <p:nvPr>
            <p:ph idx="1"/>
          </p:nvPr>
        </p:nvSpPr>
        <p:spPr>
          <a:xfrm>
            <a:off x="381000" y="1828800"/>
            <a:ext cx="8305800" cy="4343400"/>
          </a:xfrm>
        </p:spPr>
        <p:txBody>
          <a:bodyPr/>
          <a:lstStyle/>
          <a:p>
            <a:r>
              <a:rPr lang="en-US" dirty="0"/>
              <a:t>The project is definitely a “significant project”</a:t>
            </a:r>
          </a:p>
          <a:p>
            <a:r>
              <a:rPr lang="en-US" dirty="0"/>
              <a:t>It may be “significant”</a:t>
            </a:r>
          </a:p>
          <a:p>
            <a:r>
              <a:rPr lang="en-US" dirty="0"/>
              <a:t>To help choose between multiple TMP approaches</a:t>
            </a:r>
          </a:p>
          <a:p>
            <a:r>
              <a:rPr lang="en-US" dirty="0"/>
              <a:t>To justify additional funds</a:t>
            </a:r>
          </a:p>
          <a:p>
            <a:endParaRPr lang="en-US" dirty="0"/>
          </a:p>
        </p:txBody>
      </p:sp>
    </p:spTree>
    <p:extLst>
      <p:ext uri="{BB962C8B-B14F-4D97-AF65-F5344CB8AC3E}">
        <p14:creationId xmlns:p14="http://schemas.microsoft.com/office/powerpoint/2010/main" val="3457776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304800" y="228600"/>
            <a:ext cx="8686800" cy="1295400"/>
          </a:xfrm>
        </p:spPr>
        <p:txBody>
          <a:bodyPr/>
          <a:lstStyle/>
          <a:p>
            <a:pPr>
              <a:defRPr/>
            </a:pPr>
            <a:r>
              <a:rPr lang="en-US" dirty="0"/>
              <a:t>Work Zone Analysis Tools</a:t>
            </a:r>
          </a:p>
        </p:txBody>
      </p:sp>
      <p:sp>
        <p:nvSpPr>
          <p:cNvPr id="39939" name="Rectangle 3"/>
          <p:cNvSpPr>
            <a:spLocks noGrp="1" noChangeArrowheads="1"/>
          </p:cNvSpPr>
          <p:nvPr>
            <p:ph type="body" idx="1"/>
          </p:nvPr>
        </p:nvSpPr>
        <p:spPr>
          <a:xfrm>
            <a:off x="457200" y="1640840"/>
            <a:ext cx="3276600" cy="4495800"/>
          </a:xfrm>
        </p:spPr>
        <p:txBody>
          <a:bodyPr/>
          <a:lstStyle/>
          <a:p>
            <a:pPr>
              <a:defRPr/>
            </a:pPr>
            <a:endParaRPr lang="en-US" dirty="0"/>
          </a:p>
          <a:p>
            <a:pPr>
              <a:buClrTx/>
              <a:buSzPct val="100000"/>
              <a:defRPr/>
            </a:pPr>
            <a:r>
              <a:rPr lang="en-US" dirty="0"/>
              <a:t>Traffic simulation</a:t>
            </a:r>
          </a:p>
          <a:p>
            <a:pPr>
              <a:buClrTx/>
              <a:buSzPct val="100000"/>
              <a:defRPr/>
            </a:pPr>
            <a:r>
              <a:rPr lang="en-US" dirty="0"/>
              <a:t>Deterministic</a:t>
            </a:r>
          </a:p>
          <a:p>
            <a:pPr>
              <a:buClrTx/>
              <a:buSzPct val="100000"/>
              <a:defRPr/>
            </a:pPr>
            <a:r>
              <a:rPr lang="en-US" dirty="0"/>
              <a:t>Estimation</a:t>
            </a:r>
          </a:p>
        </p:txBody>
      </p:sp>
    </p:spTree>
    <p:extLst>
      <p:ext uri="{BB962C8B-B14F-4D97-AF65-F5344CB8AC3E}">
        <p14:creationId xmlns:p14="http://schemas.microsoft.com/office/powerpoint/2010/main" val="866932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152400" y="192880"/>
            <a:ext cx="8991600" cy="1325563"/>
          </a:xfrm>
        </p:spPr>
        <p:txBody>
          <a:bodyPr/>
          <a:lstStyle/>
          <a:p>
            <a:pPr>
              <a:defRPr/>
            </a:pPr>
            <a:r>
              <a:rPr lang="en-US" dirty="0"/>
              <a:t> Traffic Simulation</a:t>
            </a:r>
          </a:p>
        </p:txBody>
      </p:sp>
      <p:sp>
        <p:nvSpPr>
          <p:cNvPr id="19459" name="Rectangle 3"/>
          <p:cNvSpPr>
            <a:spLocks noGrp="1" noChangeArrowheads="1"/>
          </p:cNvSpPr>
          <p:nvPr>
            <p:ph type="body" idx="1"/>
          </p:nvPr>
        </p:nvSpPr>
        <p:spPr>
          <a:xfrm>
            <a:off x="304800" y="1752600"/>
            <a:ext cx="4953000" cy="4724400"/>
          </a:xfrm>
        </p:spPr>
        <p:txBody>
          <a:bodyPr/>
          <a:lstStyle/>
          <a:p>
            <a:r>
              <a:rPr lang="en-US" dirty="0"/>
              <a:t>A great tool to assess the impact of the work zone on traffic flow </a:t>
            </a:r>
            <a:r>
              <a:rPr lang="en-US" b="1" dirty="0"/>
              <a:t>BEFORE </a:t>
            </a:r>
            <a:r>
              <a:rPr lang="en-US" dirty="0"/>
              <a:t>construction begins</a:t>
            </a:r>
          </a:p>
          <a:p>
            <a:r>
              <a:rPr lang="en-US" dirty="0"/>
              <a:t>Enables adjustments to design</a:t>
            </a:r>
          </a:p>
          <a:p>
            <a:r>
              <a:rPr lang="en-US" dirty="0"/>
              <a:t>Stochastic, microscopic</a:t>
            </a:r>
          </a:p>
          <a:p>
            <a:r>
              <a:rPr lang="en-US" dirty="0"/>
              <a:t>Great for public hearings!</a:t>
            </a:r>
          </a:p>
        </p:txBody>
      </p:sp>
      <p:pic>
        <p:nvPicPr>
          <p:cNvPr id="19460" name="Picture 4" descr="TSIS traffic software integrated system logo"/>
          <p:cNvPicPr>
            <a:picLocks noChangeAspect="1" noChangeArrowheads="1"/>
          </p:cNvPicPr>
          <p:nvPr/>
        </p:nvPicPr>
        <p:blipFill>
          <a:blip r:embed="rId3" cstate="print"/>
          <a:srcRect/>
          <a:stretch>
            <a:fillRect/>
          </a:stretch>
        </p:blipFill>
        <p:spPr bwMode="auto">
          <a:xfrm>
            <a:off x="5486400" y="1518443"/>
            <a:ext cx="2867152" cy="4249738"/>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BC9C480E-C33B-0E0D-5988-C1AAE30E744F}"/>
              </a:ext>
            </a:extLst>
          </p:cNvPr>
          <p:cNvSpPr/>
          <p:nvPr/>
        </p:nvSpPr>
        <p:spPr>
          <a:xfrm>
            <a:off x="7315200" y="57967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39025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9F921-E9B0-423C-8BB5-77C5C70B06A8}"/>
              </a:ext>
            </a:extLst>
          </p:cNvPr>
          <p:cNvSpPr>
            <a:spLocks noGrp="1"/>
          </p:cNvSpPr>
          <p:nvPr>
            <p:ph type="title"/>
          </p:nvPr>
        </p:nvSpPr>
        <p:spPr/>
        <p:txBody>
          <a:bodyPr/>
          <a:lstStyle/>
          <a:p>
            <a:r>
              <a:rPr lang="en-US" dirty="0"/>
              <a:t>Available Simulation Tools</a:t>
            </a:r>
          </a:p>
        </p:txBody>
      </p:sp>
      <p:sp>
        <p:nvSpPr>
          <p:cNvPr id="3" name="Content Placeholder 2">
            <a:extLst>
              <a:ext uri="{FF2B5EF4-FFF2-40B4-BE49-F238E27FC236}">
                <a16:creationId xmlns:a16="http://schemas.microsoft.com/office/drawing/2014/main" id="{BCE2FAED-7ECF-4D52-8CE2-19A336165DF0}"/>
              </a:ext>
            </a:extLst>
          </p:cNvPr>
          <p:cNvSpPr>
            <a:spLocks noGrp="1"/>
          </p:cNvSpPr>
          <p:nvPr>
            <p:ph idx="1"/>
          </p:nvPr>
        </p:nvSpPr>
        <p:spPr>
          <a:xfrm>
            <a:off x="381000" y="1616229"/>
            <a:ext cx="2819400" cy="4343400"/>
          </a:xfrm>
        </p:spPr>
        <p:txBody>
          <a:bodyPr/>
          <a:lstStyle/>
          <a:p>
            <a:r>
              <a:rPr lang="en-US" dirty="0"/>
              <a:t>CORSIM</a:t>
            </a:r>
          </a:p>
          <a:p>
            <a:r>
              <a:rPr lang="en-US" dirty="0"/>
              <a:t>VISSIM</a:t>
            </a:r>
          </a:p>
          <a:p>
            <a:r>
              <a:rPr lang="en-US" dirty="0"/>
              <a:t>PARAMICS</a:t>
            </a:r>
          </a:p>
          <a:p>
            <a:r>
              <a:rPr lang="en-US" dirty="0"/>
              <a:t>Syncho/ SimTraffic</a:t>
            </a:r>
          </a:p>
          <a:p>
            <a:r>
              <a:rPr lang="en-US" dirty="0"/>
              <a:t>Others</a:t>
            </a:r>
          </a:p>
        </p:txBody>
      </p:sp>
      <p:pic>
        <p:nvPicPr>
          <p:cNvPr id="4" name="Picture 3" descr="Traffic circle image with cars navigating network">
            <a:extLst>
              <a:ext uri="{FF2B5EF4-FFF2-40B4-BE49-F238E27FC236}">
                <a16:creationId xmlns:a16="http://schemas.microsoft.com/office/drawing/2014/main" id="{F7EA0230-C769-4206-8BC9-14439A5ACF0D}"/>
              </a:ext>
            </a:extLst>
          </p:cNvPr>
          <p:cNvPicPr>
            <a:picLocks noChangeAspect="1"/>
          </p:cNvPicPr>
          <p:nvPr/>
        </p:nvPicPr>
        <p:blipFill>
          <a:blip r:embed="rId3"/>
          <a:stretch>
            <a:fillRect/>
          </a:stretch>
        </p:blipFill>
        <p:spPr>
          <a:xfrm>
            <a:off x="2971800" y="1616229"/>
            <a:ext cx="5562600" cy="3128963"/>
          </a:xfrm>
          <a:prstGeom prst="rect">
            <a:avLst/>
          </a:prstGeom>
        </p:spPr>
      </p:pic>
      <p:sp>
        <p:nvSpPr>
          <p:cNvPr id="5" name="Google Shape;74;p1">
            <a:extLst>
              <a:ext uri="{FF2B5EF4-FFF2-40B4-BE49-F238E27FC236}">
                <a16:creationId xmlns:a16="http://schemas.microsoft.com/office/drawing/2014/main" id="{44B176C1-F787-48F0-9E1B-BC89D7CB2D14}"/>
              </a:ext>
            </a:extLst>
          </p:cNvPr>
          <p:cNvSpPr/>
          <p:nvPr/>
        </p:nvSpPr>
        <p:spPr>
          <a:xfrm>
            <a:off x="7367587" y="491276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PTV Group</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30833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ample CORSIM screen with closed lane and rubbernecking shown to simulate impacts from work zone"/>
          <p:cNvPicPr>
            <a:picLocks noChangeAspect="1" noChangeArrowheads="1"/>
          </p:cNvPicPr>
          <p:nvPr/>
        </p:nvPicPr>
        <p:blipFill>
          <a:blip r:embed="rId3" cstate="print"/>
          <a:srcRect t="4445" b="7777"/>
          <a:stretch>
            <a:fillRect/>
          </a:stretch>
        </p:blipFill>
        <p:spPr bwMode="auto">
          <a:xfrm>
            <a:off x="0" y="838200"/>
            <a:ext cx="9144000" cy="6019800"/>
          </a:xfrm>
          <a:prstGeom prst="rect">
            <a:avLst/>
          </a:prstGeom>
          <a:noFill/>
          <a:ln w="9525">
            <a:noFill/>
            <a:miter lim="800000"/>
            <a:headEnd/>
            <a:tailEnd/>
          </a:ln>
        </p:spPr>
      </p:pic>
      <p:sp>
        <p:nvSpPr>
          <p:cNvPr id="171011" name="Rectangle 3"/>
          <p:cNvSpPr>
            <a:spLocks noGrp="1" noChangeArrowheads="1"/>
          </p:cNvSpPr>
          <p:nvPr>
            <p:ph type="title"/>
          </p:nvPr>
        </p:nvSpPr>
        <p:spPr>
          <a:xfrm>
            <a:off x="0" y="-106363"/>
            <a:ext cx="9144000" cy="1096963"/>
          </a:xfrm>
        </p:spPr>
        <p:txBody>
          <a:bodyPr/>
          <a:lstStyle/>
          <a:p>
            <a:pPr>
              <a:defRPr/>
            </a:pPr>
            <a:r>
              <a:rPr lang="en-US" dirty="0"/>
              <a:t>CORSIM Screen</a:t>
            </a:r>
          </a:p>
        </p:txBody>
      </p:sp>
      <p:sp>
        <p:nvSpPr>
          <p:cNvPr id="20484" name="AutoShape 4"/>
          <p:cNvSpPr>
            <a:spLocks noChangeArrowheads="1"/>
          </p:cNvSpPr>
          <p:nvPr/>
        </p:nvSpPr>
        <p:spPr bwMode="auto">
          <a:xfrm>
            <a:off x="5105400" y="1371600"/>
            <a:ext cx="1905000" cy="1066800"/>
          </a:xfrm>
          <a:prstGeom prst="wedgeRectCallout">
            <a:avLst>
              <a:gd name="adj1" fmla="val 98417"/>
              <a:gd name="adj2" fmla="val 71579"/>
            </a:avLst>
          </a:prstGeom>
          <a:solidFill>
            <a:srgbClr val="FFFF00"/>
          </a:solidFill>
          <a:ln w="9525">
            <a:solidFill>
              <a:schemeClr val="tx1"/>
            </a:solidFill>
            <a:miter lim="800000"/>
            <a:headEnd/>
            <a:tailEnd/>
          </a:ln>
        </p:spPr>
        <p:txBody>
          <a:bodyPr/>
          <a:lstStyle/>
          <a:p>
            <a:pPr algn="ctr"/>
            <a:r>
              <a:rPr lang="en-US" sz="3200" dirty="0">
                <a:latin typeface="Arial" panose="020B0604020202020204" pitchFamily="34" charset="0"/>
              </a:rPr>
              <a:t>Closed lane</a:t>
            </a:r>
          </a:p>
        </p:txBody>
      </p:sp>
      <p:sp>
        <p:nvSpPr>
          <p:cNvPr id="20485" name="AutoShape 5"/>
          <p:cNvSpPr>
            <a:spLocks noChangeArrowheads="1"/>
          </p:cNvSpPr>
          <p:nvPr/>
        </p:nvSpPr>
        <p:spPr bwMode="auto">
          <a:xfrm>
            <a:off x="5257800" y="4191000"/>
            <a:ext cx="3352800" cy="533400"/>
          </a:xfrm>
          <a:prstGeom prst="wedgeRectCallout">
            <a:avLst>
              <a:gd name="adj1" fmla="val 36176"/>
              <a:gd name="adj2" fmla="val -260417"/>
            </a:avLst>
          </a:prstGeom>
          <a:solidFill>
            <a:srgbClr val="FFFF00"/>
          </a:solidFill>
          <a:ln w="9525">
            <a:solidFill>
              <a:schemeClr val="tx1"/>
            </a:solidFill>
            <a:miter lim="800000"/>
            <a:headEnd/>
            <a:tailEnd/>
          </a:ln>
        </p:spPr>
        <p:txBody>
          <a:bodyPr/>
          <a:lstStyle/>
          <a:p>
            <a:pPr algn="ctr"/>
            <a:r>
              <a:rPr lang="en-US" sz="3200" dirty="0">
                <a:latin typeface="Arial" panose="020B0604020202020204" pitchFamily="34" charset="0"/>
              </a:rPr>
              <a:t>“Rubbernecking”</a:t>
            </a:r>
          </a:p>
        </p:txBody>
      </p:sp>
      <p:sp>
        <p:nvSpPr>
          <p:cNvPr id="2" name="Google Shape;74;p1">
            <a:extLst>
              <a:ext uri="{FF2B5EF4-FFF2-40B4-BE49-F238E27FC236}">
                <a16:creationId xmlns:a16="http://schemas.microsoft.com/office/drawing/2014/main" id="{B1541F40-A297-813D-0C11-B636121C74D9}"/>
              </a:ext>
            </a:extLst>
          </p:cNvPr>
          <p:cNvSpPr/>
          <p:nvPr/>
        </p:nvSpPr>
        <p:spPr>
          <a:xfrm>
            <a:off x="7543800" y="62308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FHWA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353598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266700" y="175418"/>
            <a:ext cx="8610600" cy="1325563"/>
          </a:xfrm>
        </p:spPr>
        <p:txBody>
          <a:bodyPr/>
          <a:lstStyle/>
          <a:p>
            <a:pPr>
              <a:defRPr/>
            </a:pPr>
            <a:r>
              <a:rPr lang="en-US" dirty="0"/>
              <a:t>Deterministic (e.g., QuickZone)</a:t>
            </a:r>
          </a:p>
        </p:txBody>
      </p:sp>
      <p:sp>
        <p:nvSpPr>
          <p:cNvPr id="21507" name="Rectangle 3"/>
          <p:cNvSpPr>
            <a:spLocks noGrp="1" noChangeArrowheads="1"/>
          </p:cNvSpPr>
          <p:nvPr>
            <p:ph type="body" idx="1"/>
          </p:nvPr>
        </p:nvSpPr>
        <p:spPr>
          <a:xfrm>
            <a:off x="266700" y="1500981"/>
            <a:ext cx="8801100" cy="4518819"/>
          </a:xfrm>
        </p:spPr>
        <p:txBody>
          <a:bodyPr/>
          <a:lstStyle/>
          <a:p>
            <a:r>
              <a:rPr lang="en-US" dirty="0"/>
              <a:t>Same results for same data</a:t>
            </a:r>
          </a:p>
          <a:p>
            <a:r>
              <a:rPr lang="en-US" dirty="0"/>
              <a:t>Quantifies work zone delays and delay impacts of alternative plans</a:t>
            </a:r>
          </a:p>
          <a:p>
            <a:r>
              <a:rPr lang="en-US" dirty="0"/>
              <a:t>http://ops.fhwa.dot.gov/wz/traffic_analysis/wzta.htm</a:t>
            </a:r>
          </a:p>
        </p:txBody>
      </p:sp>
      <p:pic>
        <p:nvPicPr>
          <p:cNvPr id="21508" name="Picture 4">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609600" y="4343400"/>
            <a:ext cx="7620000" cy="1235075"/>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3194A18C-83A6-DAFB-1DCD-D42DBADB3170}"/>
              </a:ext>
            </a:extLst>
          </p:cNvPr>
          <p:cNvSpPr/>
          <p:nvPr/>
        </p:nvSpPr>
        <p:spPr>
          <a:xfrm>
            <a:off x="7010400" y="561181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83486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QuickZone</a:t>
            </a:r>
          </a:p>
        </p:txBody>
      </p:sp>
      <p:sp>
        <p:nvSpPr>
          <p:cNvPr id="22531" name="Content Placeholder 2"/>
          <p:cNvSpPr>
            <a:spLocks noGrp="1"/>
          </p:cNvSpPr>
          <p:nvPr>
            <p:ph idx="1"/>
          </p:nvPr>
        </p:nvSpPr>
        <p:spPr>
          <a:xfrm>
            <a:off x="533400" y="1325563"/>
            <a:ext cx="8077200" cy="4343400"/>
          </a:xfrm>
        </p:spPr>
        <p:txBody>
          <a:bodyPr/>
          <a:lstStyle/>
          <a:p>
            <a:r>
              <a:rPr lang="en-US" dirty="0"/>
              <a:t>“Quickly” compares work zone mitigation strategies</a:t>
            </a:r>
          </a:p>
          <a:p>
            <a:r>
              <a:rPr lang="en-US" dirty="0"/>
              <a:t>Estimates:</a:t>
            </a:r>
          </a:p>
          <a:p>
            <a:pPr lvl="1"/>
            <a:r>
              <a:rPr lang="en-US" dirty="0"/>
              <a:t>Costs</a:t>
            </a:r>
          </a:p>
          <a:p>
            <a:pPr lvl="1"/>
            <a:r>
              <a:rPr lang="en-US" dirty="0"/>
              <a:t>Queues</a:t>
            </a:r>
          </a:p>
          <a:p>
            <a:pPr lvl="1"/>
            <a:r>
              <a:rPr lang="en-US" dirty="0"/>
              <a:t>Delays</a:t>
            </a:r>
          </a:p>
          <a:p>
            <a:pPr lvl="1"/>
            <a:r>
              <a:rPr lang="en-US" dirty="0"/>
              <a:t>Potential backups</a:t>
            </a:r>
          </a:p>
        </p:txBody>
      </p:sp>
      <p:pic>
        <p:nvPicPr>
          <p:cNvPr id="22532" name="Picture 4">
            <a:extLst>
              <a:ext uri="{C183D7F6-B498-43B3-948B-1728B52AA6E4}">
                <adec:decorative xmlns:adec="http://schemas.microsoft.com/office/drawing/2017/decorative" val="1"/>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52500" y="4922838"/>
            <a:ext cx="7239000" cy="1173162"/>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4C4F91A-C2EE-88C3-78CB-EE2F27501A1B}"/>
              </a:ext>
            </a:extLst>
          </p:cNvPr>
          <p:cNvSpPr/>
          <p:nvPr/>
        </p:nvSpPr>
        <p:spPr>
          <a:xfrm>
            <a:off x="5562600" y="597290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51811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Date Placeholder 2"/>
          <p:cNvSpPr>
            <a:spLocks noGrp="1"/>
          </p:cNvSpPr>
          <p:nvPr>
            <p:ph type="dt"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a:t>		</a:t>
            </a:r>
          </a:p>
        </p:txBody>
      </p:sp>
      <p:sp>
        <p:nvSpPr>
          <p:cNvPr id="23557" name="Rectangle 3" descr="Sample QuickZone Output"/>
          <p:cNvSpPr>
            <a:spLocks noChangeArrowheads="1"/>
          </p:cNvSpPr>
          <p:nvPr/>
        </p:nvSpPr>
        <p:spPr bwMode="auto">
          <a:xfrm>
            <a:off x="381000" y="228600"/>
            <a:ext cx="8229600" cy="914400"/>
          </a:xfrm>
          <a:prstGeom prst="rect">
            <a:avLst/>
          </a:prstGeom>
          <a:noFill/>
          <a:ln w="9525">
            <a:noFill/>
            <a:miter lim="800000"/>
            <a:headEnd/>
            <a:tailEnd/>
          </a:ln>
        </p:spPr>
        <p:txBody>
          <a:bodyPr anchor="ctr"/>
          <a:lstStyle/>
          <a:p>
            <a:pPr algn="ctr"/>
            <a:endParaRPr lang="en-US" sz="4000" dirty="0">
              <a:solidFill>
                <a:schemeClr val="tx2"/>
              </a:solidFill>
              <a:latin typeface="Arial" panose="020B0604020202020204" pitchFamily="34" charset="0"/>
            </a:endParaRPr>
          </a:p>
        </p:txBody>
      </p:sp>
      <p:pic>
        <p:nvPicPr>
          <p:cNvPr id="23558" name="Picture 5" descr="quickzone excel output showing delay by time of day for phases of project">
            <a:hlinkClick r:id="rId3" action="ppaction://hlinksldjump"/>
          </p:cNvPr>
          <p:cNvPicPr>
            <a:picLocks noGrp="1" noChangeAspect="1" noChangeArrowheads="1"/>
          </p:cNvPicPr>
          <p:nvPr>
            <p:ph/>
          </p:nvPr>
        </p:nvPicPr>
        <p:blipFill>
          <a:blip r:embed="rId4" cstate="print"/>
          <a:srcRect/>
          <a:stretch>
            <a:fillRect/>
          </a:stretch>
        </p:blipFill>
        <p:spPr>
          <a:xfrm>
            <a:off x="838200" y="1065878"/>
            <a:ext cx="6962775" cy="5073650"/>
          </a:xfrm>
        </p:spPr>
      </p:pic>
      <p:sp>
        <p:nvSpPr>
          <p:cNvPr id="8" name="Rectangle 2" descr="Saple QuickZone Output&#10;"/>
          <p:cNvSpPr txBox="1">
            <a:spLocks noChangeArrowheads="1"/>
          </p:cNvSpPr>
          <p:nvPr/>
        </p:nvSpPr>
        <p:spPr bwMode="auto">
          <a:xfrm>
            <a:off x="457200" y="0"/>
            <a:ext cx="8686800" cy="1219200"/>
          </a:xfrm>
          <a:prstGeom prst="rect">
            <a:avLst/>
          </a:prstGeom>
          <a:noFill/>
          <a:ln w="9525">
            <a:noFill/>
            <a:miter lim="800000"/>
            <a:headEnd/>
            <a:tailEnd/>
          </a:ln>
        </p:spPr>
        <p:txBody>
          <a:bodyPr anchor="ctr"/>
          <a:lstStyle/>
          <a:p>
            <a:pPr marL="342900" indent="-342900" eaLnBrk="0" hangingPunct="0">
              <a:spcBef>
                <a:spcPct val="20000"/>
              </a:spcBef>
              <a:buSzPct val="90000"/>
              <a:defRPr/>
            </a:pPr>
            <a:r>
              <a:rPr lang="en-US" sz="3600" b="1" kern="0" dirty="0">
                <a:solidFill>
                  <a:srgbClr val="008080"/>
                </a:solidFill>
                <a:latin typeface="Arial" panose="020B0604020202020204" pitchFamily="34" charset="0"/>
              </a:rPr>
              <a:t>Sample QuickZone Output</a:t>
            </a:r>
          </a:p>
        </p:txBody>
      </p:sp>
      <p:sp>
        <p:nvSpPr>
          <p:cNvPr id="2" name="Google Shape;74;p1">
            <a:extLst>
              <a:ext uri="{FF2B5EF4-FFF2-40B4-BE49-F238E27FC236}">
                <a16:creationId xmlns:a16="http://schemas.microsoft.com/office/drawing/2014/main" id="{B58170DA-F678-3ED6-FB1E-D52E2170DF83}"/>
              </a:ext>
            </a:extLst>
          </p:cNvPr>
          <p:cNvSpPr/>
          <p:nvPr/>
        </p:nvSpPr>
        <p:spPr>
          <a:xfrm>
            <a:off x="7315200" y="57967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74516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p:nvPr>
        </p:nvSpPr>
        <p:spPr>
          <a:xfrm>
            <a:off x="304800" y="1600200"/>
            <a:ext cx="8839200" cy="4373563"/>
          </a:xfrm>
        </p:spPr>
        <p:txBody>
          <a:bodyPr/>
          <a:lstStyle/>
          <a:p>
            <a:r>
              <a:rPr lang="en-US" dirty="0"/>
              <a:t>Supports the integrated analysis of project alternatives for:</a:t>
            </a:r>
          </a:p>
          <a:p>
            <a:pPr lvl="1"/>
            <a:r>
              <a:rPr lang="en-US" dirty="0"/>
              <a:t>Different pavement design</a:t>
            </a:r>
          </a:p>
          <a:p>
            <a:pPr lvl="1"/>
            <a:r>
              <a:rPr lang="en-US" dirty="0"/>
              <a:t>Construction logistics</a:t>
            </a:r>
          </a:p>
          <a:p>
            <a:pPr lvl="1"/>
            <a:r>
              <a:rPr lang="en-US" dirty="0"/>
              <a:t>Traffic operations options</a:t>
            </a:r>
          </a:p>
        </p:txBody>
      </p:sp>
      <p:sp>
        <p:nvSpPr>
          <p:cNvPr id="4" name="Rectangle 2" descr="CA4PRS logo"/>
          <p:cNvSpPr txBox="1">
            <a:spLocks noChangeArrowheads="1"/>
          </p:cNvSpPr>
          <p:nvPr/>
        </p:nvSpPr>
        <p:spPr bwMode="auto">
          <a:xfrm>
            <a:off x="304800" y="106362"/>
            <a:ext cx="8839200" cy="1493837"/>
          </a:xfrm>
          <a:prstGeom prst="rect">
            <a:avLst/>
          </a:prstGeom>
          <a:noFill/>
          <a:ln w="9525">
            <a:noFill/>
            <a:miter lim="800000"/>
            <a:headEnd/>
            <a:tailEnd/>
          </a:ln>
        </p:spPr>
        <p:txBody>
          <a:bodyPr anchor="ctr"/>
          <a:lstStyle/>
          <a:p>
            <a:pPr eaLnBrk="0" hangingPunct="0">
              <a:spcBef>
                <a:spcPct val="20000"/>
              </a:spcBef>
              <a:buSzPct val="90000"/>
              <a:defRPr/>
            </a:pPr>
            <a:r>
              <a:rPr lang="fr-FR" sz="3600" b="1" kern="0" dirty="0">
                <a:solidFill>
                  <a:srgbClr val="008080"/>
                </a:solidFill>
                <a:latin typeface="Arial" panose="020B0604020202020204" pitchFamily="34" charset="0"/>
              </a:rPr>
              <a:t>CA4PRS (Construction Analysis for Pavement Rehab. Strategies)</a:t>
            </a:r>
          </a:p>
        </p:txBody>
      </p:sp>
      <p:pic>
        <p:nvPicPr>
          <p:cNvPr id="24580" name="Picture 2" descr="CA4PRS logo"/>
          <p:cNvPicPr>
            <a:picLocks noChangeAspect="1" noChangeArrowheads="1"/>
          </p:cNvPicPr>
          <p:nvPr/>
        </p:nvPicPr>
        <p:blipFill>
          <a:blip r:embed="rId3" cstate="print"/>
          <a:srcRect/>
          <a:stretch>
            <a:fillRect/>
          </a:stretch>
        </p:blipFill>
        <p:spPr bwMode="auto">
          <a:xfrm>
            <a:off x="1159668" y="4297363"/>
            <a:ext cx="6824663" cy="16764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5903473D-97BD-310A-9595-2837FB6FF2E6}"/>
              </a:ext>
            </a:extLst>
          </p:cNvPr>
          <p:cNvSpPr/>
          <p:nvPr/>
        </p:nvSpPr>
        <p:spPr>
          <a:xfrm>
            <a:off x="5410200" y="60960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Caltrans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49453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81000" y="0"/>
            <a:ext cx="8686800" cy="1219200"/>
          </a:xfrm>
        </p:spPr>
        <p:txBody>
          <a:bodyPr/>
          <a:lstStyle/>
          <a:p>
            <a:pPr>
              <a:defRPr/>
            </a:pPr>
            <a:r>
              <a:rPr lang="en-US" dirty="0"/>
              <a:t>Module Objectives</a:t>
            </a:r>
          </a:p>
        </p:txBody>
      </p:sp>
      <p:sp>
        <p:nvSpPr>
          <p:cNvPr id="8195" name="Rectangle 3"/>
          <p:cNvSpPr>
            <a:spLocks noGrp="1" noChangeArrowheads="1"/>
          </p:cNvSpPr>
          <p:nvPr>
            <p:ph type="body" idx="1"/>
          </p:nvPr>
        </p:nvSpPr>
        <p:spPr>
          <a:xfrm>
            <a:off x="381000" y="1676400"/>
            <a:ext cx="8229600" cy="4343400"/>
          </a:xfrm>
          <a:noFill/>
        </p:spPr>
        <p:txBody>
          <a:bodyPr/>
          <a:lstStyle/>
          <a:p>
            <a:pPr lvl="1">
              <a:spcBef>
                <a:spcPct val="50000"/>
              </a:spcBef>
            </a:pPr>
            <a:r>
              <a:rPr lang="en-US" dirty="0"/>
              <a:t>Discuss work zone impacts assessment</a:t>
            </a:r>
          </a:p>
          <a:p>
            <a:pPr lvl="1">
              <a:spcBef>
                <a:spcPct val="50000"/>
              </a:spcBef>
            </a:pPr>
            <a:r>
              <a:rPr lang="en-US" dirty="0"/>
              <a:t>Discuss factors for identifying and evaluating WZ strategies</a:t>
            </a:r>
          </a:p>
          <a:p>
            <a:pPr lvl="1">
              <a:spcBef>
                <a:spcPct val="50000"/>
              </a:spcBef>
            </a:pPr>
            <a:r>
              <a:rPr lang="en-US" dirty="0"/>
              <a:t>Discuss strategies used in developing an effective TMP</a:t>
            </a:r>
          </a:p>
          <a:p>
            <a:endParaRPr lang="en-US" dirty="0"/>
          </a:p>
          <a:p>
            <a:pPr lvl="2">
              <a:spcBef>
                <a:spcPct val="50000"/>
              </a:spcBef>
              <a:buFontTx/>
              <a:buNone/>
            </a:pPr>
            <a:endParaRPr lang="en-US" dirty="0"/>
          </a:p>
        </p:txBody>
      </p:sp>
    </p:spTree>
    <p:extLst>
      <p:ext uri="{BB962C8B-B14F-4D97-AF65-F5344CB8AC3E}">
        <p14:creationId xmlns:p14="http://schemas.microsoft.com/office/powerpoint/2010/main" val="234963028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p:nvPr>
        </p:nvSpPr>
        <p:spPr>
          <a:xfrm>
            <a:off x="228600" y="1246239"/>
            <a:ext cx="8534400" cy="4373563"/>
          </a:xfrm>
        </p:spPr>
        <p:txBody>
          <a:bodyPr/>
          <a:lstStyle/>
          <a:p>
            <a:r>
              <a:rPr lang="en-US" dirty="0"/>
              <a:t>A dynamic traffic assignment analysis tool that can be used to support decision making for regional work zone management </a:t>
            </a:r>
          </a:p>
          <a:p>
            <a:endParaRPr lang="en-US" dirty="0"/>
          </a:p>
        </p:txBody>
      </p:sp>
      <p:sp>
        <p:nvSpPr>
          <p:cNvPr id="4" name="Rectangle 2" descr="Dynasmart-P logo"/>
          <p:cNvSpPr txBox="1">
            <a:spLocks noChangeArrowheads="1"/>
          </p:cNvSpPr>
          <p:nvPr/>
        </p:nvSpPr>
        <p:spPr bwMode="auto">
          <a:xfrm>
            <a:off x="381000" y="27039"/>
            <a:ext cx="8839200" cy="1219200"/>
          </a:xfrm>
          <a:prstGeom prst="rect">
            <a:avLst/>
          </a:prstGeom>
          <a:noFill/>
          <a:ln w="9525">
            <a:noFill/>
            <a:miter lim="800000"/>
            <a:headEnd/>
            <a:tailEnd/>
          </a:ln>
        </p:spPr>
        <p:txBody>
          <a:bodyPr anchor="ctr"/>
          <a:lstStyle/>
          <a:p>
            <a:pPr marL="342900" indent="-342900" eaLnBrk="0" hangingPunct="0">
              <a:spcBef>
                <a:spcPct val="20000"/>
              </a:spcBef>
              <a:buSzPct val="90000"/>
              <a:defRPr/>
            </a:pPr>
            <a:r>
              <a:rPr lang="fr-FR" sz="3600" b="1" kern="0" dirty="0">
                <a:solidFill>
                  <a:srgbClr val="008080"/>
                </a:solidFill>
                <a:latin typeface="Arial" panose="020B0604020202020204" pitchFamily="34" charset="0"/>
              </a:rPr>
              <a:t>Dynasmart-P</a:t>
            </a:r>
            <a:endParaRPr lang="en-US" sz="3600" b="1" kern="0" dirty="0">
              <a:solidFill>
                <a:srgbClr val="008080"/>
              </a:solidFill>
              <a:latin typeface="Arial" panose="020B0604020202020204" pitchFamily="34" charset="0"/>
            </a:endParaRPr>
          </a:p>
        </p:txBody>
      </p:sp>
      <p:pic>
        <p:nvPicPr>
          <p:cNvPr id="25604" name="Picture 2" descr="Dynasmart-P logo"/>
          <p:cNvPicPr>
            <a:picLocks noChangeAspect="1" noChangeArrowheads="1"/>
          </p:cNvPicPr>
          <p:nvPr/>
        </p:nvPicPr>
        <p:blipFill>
          <a:blip r:embed="rId3" cstate="print"/>
          <a:srcRect/>
          <a:stretch>
            <a:fillRect/>
          </a:stretch>
        </p:blipFill>
        <p:spPr bwMode="auto">
          <a:xfrm>
            <a:off x="1485900" y="2895600"/>
            <a:ext cx="6172200" cy="2509838"/>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9CF0ECD9-97F0-F19F-E98B-8FAD911A0BBB}"/>
              </a:ext>
            </a:extLst>
          </p:cNvPr>
          <p:cNvSpPr/>
          <p:nvPr/>
        </p:nvSpPr>
        <p:spPr>
          <a:xfrm>
            <a:off x="6019800" y="526643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7341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228600" y="473869"/>
            <a:ext cx="8686800" cy="1257300"/>
          </a:xfrm>
        </p:spPr>
        <p:txBody>
          <a:bodyPr/>
          <a:lstStyle/>
          <a:p>
            <a:pPr eaLnBrk="1" hangingPunct="1">
              <a:defRPr/>
            </a:pPr>
            <a:r>
              <a:rPr lang="en-US" dirty="0"/>
              <a:t>Estimation:</a:t>
            </a:r>
            <a:br>
              <a:rPr lang="en-US" dirty="0"/>
            </a:br>
            <a:r>
              <a:rPr lang="en-US" dirty="0"/>
              <a:t>e.g., Time of Day Fluctuations</a:t>
            </a:r>
            <a:br>
              <a:rPr lang="en-US" dirty="0"/>
            </a:br>
            <a:endParaRPr lang="en-US" dirty="0"/>
          </a:p>
        </p:txBody>
      </p:sp>
      <p:graphicFrame>
        <p:nvGraphicFramePr>
          <p:cNvPr id="256003" name="Group 3" descr="chart depicting volume by time of day with areas above capacity being pointed out"/>
          <p:cNvGraphicFramePr>
            <a:graphicFrameLocks noGrp="1"/>
          </p:cNvGraphicFramePr>
          <p:nvPr>
            <p:extLst>
              <p:ext uri="{D42A27DB-BD31-4B8C-83A1-F6EECF244321}">
                <p14:modId xmlns:p14="http://schemas.microsoft.com/office/powerpoint/2010/main" val="652859777"/>
              </p:ext>
            </p:extLst>
          </p:nvPr>
        </p:nvGraphicFramePr>
        <p:xfrm>
          <a:off x="2800350" y="1862138"/>
          <a:ext cx="3276600" cy="4572000"/>
        </p:xfrm>
        <a:graphic>
          <a:graphicData uri="http://schemas.openxmlformats.org/drawingml/2006/table">
            <a:tbl>
              <a:tblPr/>
              <a:tblGrid>
                <a:gridCol w="609600">
                  <a:extLst>
                    <a:ext uri="{9D8B030D-6E8A-4147-A177-3AD203B41FA5}">
                      <a16:colId xmlns:a16="http://schemas.microsoft.com/office/drawing/2014/main" val="20000"/>
                    </a:ext>
                  </a:extLst>
                </a:gridCol>
                <a:gridCol w="552450">
                  <a:extLst>
                    <a:ext uri="{9D8B030D-6E8A-4147-A177-3AD203B41FA5}">
                      <a16:colId xmlns:a16="http://schemas.microsoft.com/office/drawing/2014/main" val="20001"/>
                    </a:ext>
                  </a:extLst>
                </a:gridCol>
                <a:gridCol w="514350">
                  <a:extLst>
                    <a:ext uri="{9D8B030D-6E8A-4147-A177-3AD203B41FA5}">
                      <a16:colId xmlns:a16="http://schemas.microsoft.com/office/drawing/2014/main" val="20002"/>
                    </a:ext>
                  </a:extLst>
                </a:gridCol>
                <a:gridCol w="533400">
                  <a:extLst>
                    <a:ext uri="{9D8B030D-6E8A-4147-A177-3AD203B41FA5}">
                      <a16:colId xmlns:a16="http://schemas.microsoft.com/office/drawing/2014/main" val="20003"/>
                    </a:ext>
                  </a:extLst>
                </a:gridCol>
                <a:gridCol w="533400">
                  <a:extLst>
                    <a:ext uri="{9D8B030D-6E8A-4147-A177-3AD203B41FA5}">
                      <a16:colId xmlns:a16="http://schemas.microsoft.com/office/drawing/2014/main" val="20004"/>
                    </a:ext>
                  </a:extLst>
                </a:gridCol>
                <a:gridCol w="533400">
                  <a:extLst>
                    <a:ext uri="{9D8B030D-6E8A-4147-A177-3AD203B41FA5}">
                      <a16:colId xmlns:a16="http://schemas.microsoft.com/office/drawing/2014/main" val="20005"/>
                    </a:ext>
                  </a:extLst>
                </a:gridCol>
              </a:tblGrid>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0513">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0513">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0513">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0513">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892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en-US" sz="24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108" name="Text Box 83"/>
          <p:cNvSpPr txBox="1">
            <a:spLocks noChangeArrowheads="1"/>
          </p:cNvSpPr>
          <p:nvPr/>
        </p:nvSpPr>
        <p:spPr bwMode="auto">
          <a:xfrm>
            <a:off x="2343150" y="6129338"/>
            <a:ext cx="356188"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0</a:t>
            </a:r>
          </a:p>
        </p:txBody>
      </p:sp>
      <p:sp>
        <p:nvSpPr>
          <p:cNvPr id="1109" name="Text Box 84"/>
          <p:cNvSpPr txBox="1">
            <a:spLocks noChangeArrowheads="1"/>
          </p:cNvSpPr>
          <p:nvPr/>
        </p:nvSpPr>
        <p:spPr bwMode="auto">
          <a:xfrm>
            <a:off x="2114550" y="5291138"/>
            <a:ext cx="699230"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200</a:t>
            </a:r>
          </a:p>
        </p:txBody>
      </p:sp>
      <p:sp>
        <p:nvSpPr>
          <p:cNvPr id="1110" name="Text Box 85"/>
          <p:cNvSpPr txBox="1">
            <a:spLocks noChangeArrowheads="1"/>
          </p:cNvSpPr>
          <p:nvPr/>
        </p:nvSpPr>
        <p:spPr bwMode="auto">
          <a:xfrm>
            <a:off x="2114550" y="4376738"/>
            <a:ext cx="699230"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400</a:t>
            </a:r>
          </a:p>
        </p:txBody>
      </p:sp>
      <p:sp>
        <p:nvSpPr>
          <p:cNvPr id="1111" name="Text Box 86"/>
          <p:cNvSpPr txBox="1">
            <a:spLocks noChangeArrowheads="1"/>
          </p:cNvSpPr>
          <p:nvPr/>
        </p:nvSpPr>
        <p:spPr bwMode="auto">
          <a:xfrm>
            <a:off x="2114550" y="3462338"/>
            <a:ext cx="699230"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600</a:t>
            </a:r>
          </a:p>
        </p:txBody>
      </p:sp>
      <p:sp>
        <p:nvSpPr>
          <p:cNvPr id="1112" name="Text Box 87"/>
          <p:cNvSpPr txBox="1">
            <a:spLocks noChangeArrowheads="1"/>
          </p:cNvSpPr>
          <p:nvPr/>
        </p:nvSpPr>
        <p:spPr bwMode="auto">
          <a:xfrm>
            <a:off x="2114550" y="2547938"/>
            <a:ext cx="699230"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800</a:t>
            </a:r>
          </a:p>
        </p:txBody>
      </p:sp>
      <p:sp>
        <p:nvSpPr>
          <p:cNvPr id="1113" name="Text Box 88"/>
          <p:cNvSpPr txBox="1">
            <a:spLocks noChangeArrowheads="1"/>
          </p:cNvSpPr>
          <p:nvPr/>
        </p:nvSpPr>
        <p:spPr bwMode="auto">
          <a:xfrm>
            <a:off x="1962150" y="1633538"/>
            <a:ext cx="870751"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rPr>
              <a:t>1000</a:t>
            </a:r>
          </a:p>
        </p:txBody>
      </p:sp>
      <p:graphicFrame>
        <p:nvGraphicFramePr>
          <p:cNvPr id="1026" name="Object 89" descr="Traffic Volumen"/>
          <p:cNvGraphicFramePr>
            <a:graphicFrameLocks noChangeAspect="1"/>
          </p:cNvGraphicFramePr>
          <p:nvPr>
            <p:extLst>
              <p:ext uri="{D42A27DB-BD31-4B8C-83A1-F6EECF244321}">
                <p14:modId xmlns:p14="http://schemas.microsoft.com/office/powerpoint/2010/main" val="548528767"/>
              </p:ext>
            </p:extLst>
          </p:nvPr>
        </p:nvGraphicFramePr>
        <p:xfrm>
          <a:off x="1447800" y="2319338"/>
          <a:ext cx="742950" cy="2857500"/>
        </p:xfrm>
        <a:graphic>
          <a:graphicData uri="http://schemas.openxmlformats.org/presentationml/2006/ole">
            <mc:AlternateContent xmlns:mc="http://schemas.openxmlformats.org/markup-compatibility/2006">
              <mc:Choice xmlns:v="urn:schemas-microsoft-com:vml" Requires="v">
                <p:oleObj name="Bitmap Image" r:id="rId3" imgW="504762" imgH="1943371" progId="PBrush">
                  <p:embed/>
                </p:oleObj>
              </mc:Choice>
              <mc:Fallback>
                <p:oleObj name="Bitmap Image" r:id="rId3" imgW="504762" imgH="1943371" progId="PBrush">
                  <p:embed/>
                  <p:pic>
                    <p:nvPicPr>
                      <p:cNvPr id="1026" name="Object 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319338"/>
                        <a:ext cx="7429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14" name="Line 90" descr="Time of Day period that shows Congestion Periods"/>
          <p:cNvSpPr>
            <a:spLocks noChangeShapeType="1"/>
          </p:cNvSpPr>
          <p:nvPr/>
        </p:nvSpPr>
        <p:spPr bwMode="auto">
          <a:xfrm>
            <a:off x="2800350" y="4148138"/>
            <a:ext cx="3429000" cy="0"/>
          </a:xfrm>
          <a:prstGeom prst="line">
            <a:avLst/>
          </a:prstGeom>
          <a:noFill/>
          <a:ln w="76200">
            <a:solidFill>
              <a:srgbClr val="FF0000"/>
            </a:solidFill>
            <a:prstDash val="dash"/>
            <a:miter lim="800000"/>
            <a:headEnd/>
            <a:tailEnd/>
          </a:ln>
        </p:spPr>
        <p:txBody>
          <a:bodyPr wrap="none"/>
          <a:lstStyle/>
          <a:p>
            <a:endParaRPr lang="en-US" dirty="0"/>
          </a:p>
        </p:txBody>
      </p:sp>
      <p:sp>
        <p:nvSpPr>
          <p:cNvPr id="1115" name="Line 91">
            <a:extLst>
              <a:ext uri="{C183D7F6-B498-43B3-948B-1728B52AA6E4}">
                <adec:decorative xmlns:adec="http://schemas.microsoft.com/office/drawing/2017/decorative" val="1"/>
              </a:ext>
            </a:extLst>
          </p:cNvPr>
          <p:cNvSpPr>
            <a:spLocks noChangeShapeType="1"/>
          </p:cNvSpPr>
          <p:nvPr/>
        </p:nvSpPr>
        <p:spPr bwMode="auto">
          <a:xfrm>
            <a:off x="2800350" y="1862138"/>
            <a:ext cx="3429000" cy="0"/>
          </a:xfrm>
          <a:prstGeom prst="line">
            <a:avLst/>
          </a:prstGeom>
          <a:noFill/>
          <a:ln w="76200">
            <a:solidFill>
              <a:srgbClr val="FF0000"/>
            </a:solidFill>
            <a:prstDash val="dash"/>
            <a:miter lim="800000"/>
            <a:headEnd/>
            <a:tailEnd/>
          </a:ln>
        </p:spPr>
        <p:txBody>
          <a:bodyPr wrap="none"/>
          <a:lstStyle/>
          <a:p>
            <a:endParaRPr lang="en-US" dirty="0"/>
          </a:p>
        </p:txBody>
      </p:sp>
      <p:sp>
        <p:nvSpPr>
          <p:cNvPr id="1116" name="Text Box 92"/>
          <p:cNvSpPr txBox="1">
            <a:spLocks noChangeArrowheads="1"/>
          </p:cNvSpPr>
          <p:nvPr/>
        </p:nvSpPr>
        <p:spPr bwMode="auto">
          <a:xfrm>
            <a:off x="6096000" y="1600200"/>
            <a:ext cx="3089307" cy="584775"/>
          </a:xfrm>
          <a:prstGeom prst="rect">
            <a:avLst/>
          </a:prstGeom>
          <a:noFill/>
          <a:ln w="9525">
            <a:noFill/>
            <a:miter lim="800000"/>
            <a:headEnd/>
            <a:tailEnd/>
          </a:ln>
        </p:spPr>
        <p:txBody>
          <a:bodyPr wrap="none">
            <a:spAutoFit/>
          </a:bodyPr>
          <a:lstStyle/>
          <a:p>
            <a:r>
              <a:rPr lang="en-US" sz="3200" i="1" dirty="0">
                <a:latin typeface="Arial" panose="020B0604020202020204" pitchFamily="34" charset="0"/>
              </a:rPr>
              <a:t>Cap.=1,000 vph</a:t>
            </a:r>
          </a:p>
        </p:txBody>
      </p:sp>
      <p:sp>
        <p:nvSpPr>
          <p:cNvPr id="1117" name="Text Box 93"/>
          <p:cNvSpPr txBox="1">
            <a:spLocks noChangeArrowheads="1"/>
          </p:cNvSpPr>
          <p:nvPr/>
        </p:nvSpPr>
        <p:spPr bwMode="auto">
          <a:xfrm>
            <a:off x="6256338" y="3797300"/>
            <a:ext cx="2747868" cy="584775"/>
          </a:xfrm>
          <a:prstGeom prst="rect">
            <a:avLst/>
          </a:prstGeom>
          <a:noFill/>
          <a:ln w="9525">
            <a:noFill/>
            <a:miter lim="800000"/>
            <a:headEnd/>
            <a:tailEnd/>
          </a:ln>
        </p:spPr>
        <p:txBody>
          <a:bodyPr wrap="none">
            <a:spAutoFit/>
          </a:bodyPr>
          <a:lstStyle/>
          <a:p>
            <a:r>
              <a:rPr lang="en-US" sz="3200" i="1" dirty="0">
                <a:latin typeface="Arial" panose="020B0604020202020204" pitchFamily="34" charset="0"/>
              </a:rPr>
              <a:t>Cap.=500 vph</a:t>
            </a:r>
          </a:p>
        </p:txBody>
      </p:sp>
      <p:sp>
        <p:nvSpPr>
          <p:cNvPr id="1118" name="Freeform 94">
            <a:extLst>
              <a:ext uri="{C183D7F6-B498-43B3-948B-1728B52AA6E4}">
                <adec:decorative xmlns:adec="http://schemas.microsoft.com/office/drawing/2017/decorative" val="1"/>
              </a:ext>
            </a:extLst>
          </p:cNvPr>
          <p:cNvSpPr>
            <a:spLocks/>
          </p:cNvSpPr>
          <p:nvPr/>
        </p:nvSpPr>
        <p:spPr bwMode="auto">
          <a:xfrm>
            <a:off x="2832100" y="2344738"/>
            <a:ext cx="3200400" cy="4102100"/>
          </a:xfrm>
          <a:custGeom>
            <a:avLst/>
            <a:gdLst>
              <a:gd name="T0" fmla="*/ 0 w 2016"/>
              <a:gd name="T1" fmla="*/ 2147483647 h 2584"/>
              <a:gd name="T2" fmla="*/ 2147483647 w 2016"/>
              <a:gd name="T3" fmla="*/ 2147483647 h 2584"/>
              <a:gd name="T4" fmla="*/ 2147483647 w 2016"/>
              <a:gd name="T5" fmla="*/ 2147483647 h 2584"/>
              <a:gd name="T6" fmla="*/ 2147483647 w 2016"/>
              <a:gd name="T7" fmla="*/ 2147483647 h 2584"/>
              <a:gd name="T8" fmla="*/ 2147483647 w 2016"/>
              <a:gd name="T9" fmla="*/ 2147483647 h 2584"/>
              <a:gd name="T10" fmla="*/ 2147483647 w 2016"/>
              <a:gd name="T11" fmla="*/ 2147483647 h 2584"/>
              <a:gd name="T12" fmla="*/ 2147483647 w 2016"/>
              <a:gd name="T13" fmla="*/ 2147483647 h 2584"/>
              <a:gd name="T14" fmla="*/ 2147483647 w 2016"/>
              <a:gd name="T15" fmla="*/ 2147483647 h 2584"/>
              <a:gd name="T16" fmla="*/ 2147483647 w 2016"/>
              <a:gd name="T17" fmla="*/ 2147483647 h 25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6"/>
              <a:gd name="T28" fmla="*/ 0 h 2584"/>
              <a:gd name="T29" fmla="*/ 2016 w 2016"/>
              <a:gd name="T30" fmla="*/ 2584 h 25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6" h="2584">
                <a:moveTo>
                  <a:pt x="0" y="1712"/>
                </a:moveTo>
                <a:cubicBezTo>
                  <a:pt x="140" y="2148"/>
                  <a:pt x="280" y="2584"/>
                  <a:pt x="384" y="2336"/>
                </a:cubicBezTo>
                <a:cubicBezTo>
                  <a:pt x="488" y="2088"/>
                  <a:pt x="536" y="400"/>
                  <a:pt x="624" y="224"/>
                </a:cubicBezTo>
                <a:cubicBezTo>
                  <a:pt x="712" y="48"/>
                  <a:pt x="800" y="1112"/>
                  <a:pt x="912" y="1280"/>
                </a:cubicBezTo>
                <a:cubicBezTo>
                  <a:pt x="1024" y="1448"/>
                  <a:pt x="1208" y="1416"/>
                  <a:pt x="1296" y="1232"/>
                </a:cubicBezTo>
                <a:cubicBezTo>
                  <a:pt x="1384" y="1048"/>
                  <a:pt x="1376" y="352"/>
                  <a:pt x="1440" y="176"/>
                </a:cubicBezTo>
                <a:cubicBezTo>
                  <a:pt x="1504" y="0"/>
                  <a:pt x="1624" y="64"/>
                  <a:pt x="1680" y="176"/>
                </a:cubicBezTo>
                <a:cubicBezTo>
                  <a:pt x="1736" y="288"/>
                  <a:pt x="1720" y="592"/>
                  <a:pt x="1776" y="848"/>
                </a:cubicBezTo>
                <a:cubicBezTo>
                  <a:pt x="1832" y="1104"/>
                  <a:pt x="1924" y="1408"/>
                  <a:pt x="2016" y="1712"/>
                </a:cubicBezTo>
              </a:path>
            </a:pathLst>
          </a:custGeom>
          <a:noFill/>
          <a:ln w="57150">
            <a:solidFill>
              <a:schemeClr val="tx1"/>
            </a:solidFill>
            <a:miter lim="800000"/>
            <a:headEnd/>
            <a:tailEnd/>
          </a:ln>
        </p:spPr>
        <p:txBody>
          <a:bodyPr wrap="none"/>
          <a:lstStyle/>
          <a:p>
            <a:endParaRPr lang="en-US" dirty="0"/>
          </a:p>
        </p:txBody>
      </p:sp>
      <p:grpSp>
        <p:nvGrpSpPr>
          <p:cNvPr id="2" name="Group 95" descr="Congestion periods!"/>
          <p:cNvGrpSpPr>
            <a:grpSpLocks/>
          </p:cNvGrpSpPr>
          <p:nvPr/>
        </p:nvGrpSpPr>
        <p:grpSpPr bwMode="auto">
          <a:xfrm>
            <a:off x="6477000" y="4986338"/>
            <a:ext cx="2438400" cy="990600"/>
            <a:chOff x="4080" y="3120"/>
            <a:chExt cx="1536" cy="624"/>
          </a:xfrm>
        </p:grpSpPr>
        <p:sp>
          <p:nvSpPr>
            <p:cNvPr id="1121" name="AutoShape 96"/>
            <p:cNvSpPr>
              <a:spLocks noChangeArrowheads="1"/>
            </p:cNvSpPr>
            <p:nvPr/>
          </p:nvSpPr>
          <p:spPr bwMode="auto">
            <a:xfrm>
              <a:off x="4080" y="3120"/>
              <a:ext cx="1536" cy="624"/>
            </a:xfrm>
            <a:prstGeom prst="wedgeRectCallout">
              <a:avLst>
                <a:gd name="adj1" fmla="val -97329"/>
                <a:gd name="adj2" fmla="val -203046"/>
              </a:avLst>
            </a:prstGeom>
            <a:solidFill>
              <a:schemeClr val="bg1"/>
            </a:solidFill>
            <a:ln w="9525">
              <a:solidFill>
                <a:schemeClr val="tx1"/>
              </a:solidFill>
              <a:miter lim="800000"/>
              <a:headEnd/>
              <a:tailEnd/>
            </a:ln>
          </p:spPr>
          <p:txBody>
            <a:bodyPr/>
            <a:lstStyle/>
            <a:p>
              <a:pPr algn="ctr"/>
              <a:r>
                <a:rPr lang="en-US" sz="2400" b="1" i="1" dirty="0">
                  <a:latin typeface="Arial" panose="020B0604020202020204" pitchFamily="34" charset="0"/>
                </a:rPr>
                <a:t>Congestion periods!</a:t>
              </a:r>
            </a:p>
          </p:txBody>
        </p:sp>
        <p:sp>
          <p:nvSpPr>
            <p:cNvPr id="1122" name="AutoShape 97"/>
            <p:cNvSpPr>
              <a:spLocks noChangeArrowheads="1"/>
            </p:cNvSpPr>
            <p:nvPr/>
          </p:nvSpPr>
          <p:spPr bwMode="auto">
            <a:xfrm>
              <a:off x="4080" y="3120"/>
              <a:ext cx="1536" cy="624"/>
            </a:xfrm>
            <a:prstGeom prst="wedgeRectCallout">
              <a:avLst>
                <a:gd name="adj1" fmla="val -157292"/>
                <a:gd name="adj2" fmla="val -175319"/>
              </a:avLst>
            </a:prstGeom>
            <a:solidFill>
              <a:schemeClr val="bg1"/>
            </a:solidFill>
            <a:ln w="9525">
              <a:solidFill>
                <a:schemeClr val="tx1"/>
              </a:solidFill>
              <a:miter lim="800000"/>
              <a:headEnd/>
              <a:tailEnd/>
            </a:ln>
          </p:spPr>
          <p:txBody>
            <a:bodyPr/>
            <a:lstStyle/>
            <a:p>
              <a:pPr algn="ctr"/>
              <a:r>
                <a:rPr lang="en-US" sz="3200" b="1" i="1" dirty="0">
                  <a:latin typeface="Arial" panose="020B0604020202020204" pitchFamily="34" charset="0"/>
                </a:rPr>
                <a:t>Congestion periods!</a:t>
              </a:r>
            </a:p>
          </p:txBody>
        </p:sp>
      </p:grpSp>
      <p:sp>
        <p:nvSpPr>
          <p:cNvPr id="1120" name="Text Box 98"/>
          <p:cNvSpPr txBox="1">
            <a:spLocks noChangeArrowheads="1"/>
          </p:cNvSpPr>
          <p:nvPr/>
        </p:nvSpPr>
        <p:spPr bwMode="auto">
          <a:xfrm>
            <a:off x="3505200" y="6400800"/>
            <a:ext cx="1923155" cy="461665"/>
          </a:xfrm>
          <a:prstGeom prst="rect">
            <a:avLst/>
          </a:prstGeom>
          <a:noFill/>
          <a:ln w="9525">
            <a:noFill/>
            <a:miter lim="800000"/>
            <a:headEnd/>
            <a:tailEnd/>
          </a:ln>
        </p:spPr>
        <p:txBody>
          <a:bodyPr wrap="none">
            <a:spAutoFit/>
          </a:bodyPr>
          <a:lstStyle/>
          <a:p>
            <a:r>
              <a:rPr lang="en-US" sz="2400" b="1" dirty="0">
                <a:latin typeface="Arial" panose="020B0604020202020204" pitchFamily="34" charset="0"/>
              </a:rPr>
              <a:t>Time of Day</a:t>
            </a:r>
          </a:p>
        </p:txBody>
      </p:sp>
      <p:sp>
        <p:nvSpPr>
          <p:cNvPr id="3" name="Google Shape;74;p1">
            <a:extLst>
              <a:ext uri="{FF2B5EF4-FFF2-40B4-BE49-F238E27FC236}">
                <a16:creationId xmlns:a16="http://schemas.microsoft.com/office/drawing/2014/main" id="{4F7C96F9-5D7D-6740-C9A3-2B3C486A5338}"/>
              </a:ext>
            </a:extLst>
          </p:cNvPr>
          <p:cNvSpPr/>
          <p:nvPr/>
        </p:nvSpPr>
        <p:spPr>
          <a:xfrm>
            <a:off x="447675" y="535854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42505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991600" cy="1371600"/>
          </a:xfrm>
        </p:spPr>
        <p:txBody>
          <a:bodyPr/>
          <a:lstStyle/>
          <a:p>
            <a:pPr>
              <a:defRPr/>
            </a:pPr>
            <a:r>
              <a:rPr lang="en-US" dirty="0"/>
              <a:t>Methodology for Selecting</a:t>
            </a:r>
            <a:br>
              <a:rPr lang="en-US" dirty="0"/>
            </a:br>
            <a:r>
              <a:rPr lang="en-US" dirty="0"/>
              <a:t>a Traffic Analysis Tool</a:t>
            </a:r>
            <a:br>
              <a:rPr lang="en-US" dirty="0"/>
            </a:br>
            <a:endParaRPr lang="en-US" dirty="0"/>
          </a:p>
        </p:txBody>
      </p:sp>
      <p:sp>
        <p:nvSpPr>
          <p:cNvPr id="27651" name="Content Placeholder 2"/>
          <p:cNvSpPr>
            <a:spLocks noGrp="1"/>
          </p:cNvSpPr>
          <p:nvPr>
            <p:ph idx="1"/>
          </p:nvPr>
        </p:nvSpPr>
        <p:spPr>
          <a:xfrm>
            <a:off x="321365" y="1967983"/>
            <a:ext cx="4267200" cy="4572000"/>
          </a:xfrm>
        </p:spPr>
        <p:txBody>
          <a:bodyPr/>
          <a:lstStyle/>
          <a:p>
            <a:r>
              <a:rPr lang="en-US" dirty="0"/>
              <a:t>FHWA has developed detailed guidance/tools for selecting a traffic analysis tool</a:t>
            </a:r>
          </a:p>
          <a:p>
            <a:r>
              <a:rPr lang="en-US" b="1" dirty="0"/>
              <a:t>Traffic Analysis Toolbox is a great resource!</a:t>
            </a:r>
            <a:endParaRPr lang="en-US" dirty="0"/>
          </a:p>
        </p:txBody>
      </p:sp>
      <p:pic>
        <p:nvPicPr>
          <p:cNvPr id="27652" name="Picture 5" descr="Traffic Analysis Toolbox booklet cover image"/>
          <p:cNvPicPr>
            <a:picLocks noChangeAspect="1" noChangeArrowheads="1"/>
          </p:cNvPicPr>
          <p:nvPr/>
        </p:nvPicPr>
        <p:blipFill>
          <a:blip r:embed="rId3" cstate="print"/>
          <a:srcRect l="36250" t="27000" r="34375" b="10001"/>
          <a:stretch>
            <a:fillRect/>
          </a:stretch>
        </p:blipFill>
        <p:spPr bwMode="auto">
          <a:xfrm>
            <a:off x="4767470" y="1828800"/>
            <a:ext cx="3124200" cy="4187757"/>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1F4772FD-E3AD-92E9-41F4-1A3398441F0D}"/>
              </a:ext>
            </a:extLst>
          </p:cNvPr>
          <p:cNvSpPr/>
          <p:nvPr/>
        </p:nvSpPr>
        <p:spPr>
          <a:xfrm>
            <a:off x="4767470" y="603560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98412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59296"/>
            <a:ext cx="8839200" cy="1143000"/>
          </a:xfrm>
        </p:spPr>
        <p:txBody>
          <a:bodyPr/>
          <a:lstStyle/>
          <a:p>
            <a:pPr>
              <a:defRPr/>
            </a:pPr>
            <a:r>
              <a:rPr lang="en-US" dirty="0"/>
              <a:t>3. Work Zone Impacts Assessment During Preliminary Engineering</a:t>
            </a:r>
            <a:br>
              <a:rPr lang="en-US" dirty="0"/>
            </a:br>
            <a:endParaRPr lang="en-US" dirty="0"/>
          </a:p>
        </p:txBody>
      </p:sp>
      <p:sp>
        <p:nvSpPr>
          <p:cNvPr id="3" name="Content Placeholder 2"/>
          <p:cNvSpPr>
            <a:spLocks noGrp="1"/>
          </p:cNvSpPr>
          <p:nvPr>
            <p:ph idx="1"/>
          </p:nvPr>
        </p:nvSpPr>
        <p:spPr>
          <a:xfrm>
            <a:off x="304800" y="1676400"/>
            <a:ext cx="7086600" cy="4343400"/>
          </a:xfrm>
        </p:spPr>
        <p:txBody>
          <a:bodyPr/>
          <a:lstStyle/>
          <a:p>
            <a:pPr>
              <a:defRPr/>
            </a:pPr>
            <a:r>
              <a:rPr lang="en-US" kern="1200" dirty="0"/>
              <a:t>Early project-level planning</a:t>
            </a:r>
          </a:p>
          <a:p>
            <a:pPr>
              <a:defRPr/>
            </a:pPr>
            <a:r>
              <a:rPr lang="en-US" kern="1200" dirty="0"/>
              <a:t>Develop an overall design concept</a:t>
            </a:r>
          </a:p>
          <a:p>
            <a:pPr>
              <a:defRPr/>
            </a:pPr>
            <a:r>
              <a:rPr lang="en-US" kern="1200" dirty="0"/>
              <a:t>Identify ways to implement the project</a:t>
            </a:r>
          </a:p>
          <a:p>
            <a:pPr>
              <a:defRPr/>
            </a:pPr>
            <a:r>
              <a:rPr lang="en-US" kern="1200" dirty="0"/>
              <a:t>Develop design concepts</a:t>
            </a:r>
            <a:endParaRPr lang="en-US" dirty="0"/>
          </a:p>
        </p:txBody>
      </p:sp>
    </p:spTree>
    <p:extLst>
      <p:ext uri="{BB962C8B-B14F-4D97-AF65-F5344CB8AC3E}">
        <p14:creationId xmlns:p14="http://schemas.microsoft.com/office/powerpoint/2010/main" val="2964116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387" y="685800"/>
            <a:ext cx="8873613" cy="1143000"/>
          </a:xfrm>
        </p:spPr>
        <p:txBody>
          <a:bodyPr/>
          <a:lstStyle/>
          <a:p>
            <a:pPr>
              <a:defRPr/>
            </a:pPr>
            <a:r>
              <a:rPr lang="en-US" dirty="0"/>
              <a:t>A4. Work Zone Impacts</a:t>
            </a:r>
            <a:br>
              <a:rPr lang="en-US" dirty="0"/>
            </a:br>
            <a:r>
              <a:rPr lang="en-US" dirty="0"/>
              <a:t>Assessment During Design</a:t>
            </a:r>
            <a:br>
              <a:rPr lang="en-US" dirty="0"/>
            </a:br>
            <a:endParaRPr lang="en-US" dirty="0"/>
          </a:p>
        </p:txBody>
      </p:sp>
      <p:sp>
        <p:nvSpPr>
          <p:cNvPr id="3" name="Content Placeholder 2"/>
          <p:cNvSpPr>
            <a:spLocks noGrp="1"/>
          </p:cNvSpPr>
          <p:nvPr>
            <p:ph idx="1"/>
          </p:nvPr>
        </p:nvSpPr>
        <p:spPr>
          <a:xfrm>
            <a:off x="304800" y="1828800"/>
            <a:ext cx="6705600" cy="4343400"/>
          </a:xfrm>
        </p:spPr>
        <p:txBody>
          <a:bodyPr/>
          <a:lstStyle/>
          <a:p>
            <a:pPr>
              <a:defRPr/>
            </a:pPr>
            <a:r>
              <a:rPr lang="en-US" dirty="0"/>
              <a:t>Plans, documents, specifications, &amp; cost estimates</a:t>
            </a:r>
          </a:p>
          <a:p>
            <a:pPr>
              <a:defRPr/>
            </a:pPr>
            <a:r>
              <a:rPr lang="en-US" kern="1200" dirty="0"/>
              <a:t>How the project will be built, implemented and managed</a:t>
            </a:r>
            <a:endParaRPr lang="en-US" dirty="0"/>
          </a:p>
          <a:p>
            <a:pPr>
              <a:defRPr/>
            </a:pPr>
            <a:endParaRPr lang="en-US" dirty="0"/>
          </a:p>
        </p:txBody>
      </p:sp>
    </p:spTree>
    <p:extLst>
      <p:ext uri="{BB962C8B-B14F-4D97-AF65-F5344CB8AC3E}">
        <p14:creationId xmlns:p14="http://schemas.microsoft.com/office/powerpoint/2010/main" val="3426350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94071"/>
            <a:ext cx="8686800" cy="1143000"/>
          </a:xfrm>
        </p:spPr>
        <p:txBody>
          <a:bodyPr/>
          <a:lstStyle/>
          <a:p>
            <a:pPr>
              <a:defRPr/>
            </a:pPr>
            <a:r>
              <a:rPr lang="en-US" dirty="0"/>
              <a:t>5. Work Zone Impacts Assessment</a:t>
            </a:r>
            <a:br>
              <a:rPr lang="en-US" dirty="0"/>
            </a:br>
            <a:r>
              <a:rPr lang="en-US" dirty="0"/>
              <a:t>During Construction</a:t>
            </a:r>
            <a:br>
              <a:rPr lang="en-US" dirty="0"/>
            </a:br>
            <a:endParaRPr lang="en-US" dirty="0"/>
          </a:p>
        </p:txBody>
      </p:sp>
      <p:sp>
        <p:nvSpPr>
          <p:cNvPr id="30723" name="Content Placeholder 2"/>
          <p:cNvSpPr>
            <a:spLocks noGrp="1"/>
          </p:cNvSpPr>
          <p:nvPr>
            <p:ph idx="1"/>
          </p:nvPr>
        </p:nvSpPr>
        <p:spPr>
          <a:xfrm>
            <a:off x="304800" y="1600200"/>
            <a:ext cx="4343400" cy="4343400"/>
          </a:xfrm>
        </p:spPr>
        <p:txBody>
          <a:bodyPr/>
          <a:lstStyle/>
          <a:p>
            <a:r>
              <a:rPr lang="en-US" dirty="0"/>
              <a:t>The project is actually built in the field</a:t>
            </a:r>
          </a:p>
          <a:p>
            <a:r>
              <a:rPr lang="en-US" dirty="0"/>
              <a:t>Decisions made during:</a:t>
            </a:r>
          </a:p>
          <a:p>
            <a:pPr lvl="1"/>
            <a:r>
              <a:rPr lang="en-US" dirty="0"/>
              <a:t>The planning</a:t>
            </a:r>
          </a:p>
          <a:p>
            <a:pPr lvl="1"/>
            <a:r>
              <a:rPr lang="en-US" dirty="0"/>
              <a:t>Preliminary engineering, and</a:t>
            </a:r>
          </a:p>
          <a:p>
            <a:pPr lvl="1"/>
            <a:r>
              <a:rPr lang="en-US" dirty="0"/>
              <a:t>Design stages are implemented</a:t>
            </a:r>
          </a:p>
        </p:txBody>
      </p:sp>
      <p:pic>
        <p:nvPicPr>
          <p:cNvPr id="30724" name="Picture 4" descr="Workers in a work zone behind drums"/>
          <p:cNvPicPr>
            <a:picLocks noChangeAspect="1" noChangeArrowheads="1"/>
          </p:cNvPicPr>
          <p:nvPr/>
        </p:nvPicPr>
        <p:blipFill>
          <a:blip r:embed="rId3" cstate="print"/>
          <a:srcRect r="33766" b="8333"/>
          <a:stretch>
            <a:fillRect/>
          </a:stretch>
        </p:blipFill>
        <p:spPr bwMode="auto">
          <a:xfrm>
            <a:off x="4903839" y="1801812"/>
            <a:ext cx="3200400" cy="4141788"/>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E38CC2A2-DAFD-90EF-0184-4129FF081D0F}"/>
              </a:ext>
            </a:extLst>
          </p:cNvPr>
          <p:cNvSpPr/>
          <p:nvPr/>
        </p:nvSpPr>
        <p:spPr>
          <a:xfrm>
            <a:off x="5161014" y="598525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52928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325563"/>
          </a:xfrm>
        </p:spPr>
        <p:txBody>
          <a:bodyPr/>
          <a:lstStyle/>
          <a:p>
            <a:pPr>
              <a:defRPr/>
            </a:pPr>
            <a:r>
              <a:rPr lang="en-US" dirty="0"/>
              <a:t>6. Performance Assessment</a:t>
            </a:r>
          </a:p>
        </p:txBody>
      </p:sp>
      <p:sp>
        <p:nvSpPr>
          <p:cNvPr id="31747" name="Content Placeholder 2"/>
          <p:cNvSpPr>
            <a:spLocks noGrp="1"/>
          </p:cNvSpPr>
          <p:nvPr>
            <p:ph idx="1"/>
          </p:nvPr>
        </p:nvSpPr>
        <p:spPr>
          <a:xfrm>
            <a:off x="304800" y="1447800"/>
            <a:ext cx="8610600" cy="4343400"/>
          </a:xfrm>
        </p:spPr>
        <p:txBody>
          <a:bodyPr/>
          <a:lstStyle/>
          <a:p>
            <a:r>
              <a:rPr lang="en-US" dirty="0"/>
              <a:t>Evaluation of work zone:</a:t>
            </a:r>
          </a:p>
          <a:p>
            <a:pPr lvl="1"/>
            <a:r>
              <a:rPr lang="en-US" dirty="0"/>
              <a:t>Policies</a:t>
            </a:r>
          </a:p>
          <a:p>
            <a:pPr lvl="1"/>
            <a:r>
              <a:rPr lang="en-US" dirty="0"/>
              <a:t>Processes</a:t>
            </a:r>
          </a:p>
          <a:p>
            <a:pPr lvl="1"/>
            <a:r>
              <a:rPr lang="en-US" dirty="0"/>
              <a:t>Procedures, and</a:t>
            </a:r>
          </a:p>
          <a:p>
            <a:pPr lvl="1"/>
            <a:r>
              <a:rPr lang="en-US" dirty="0"/>
              <a:t>Work zone impacts aids</a:t>
            </a:r>
          </a:p>
          <a:p>
            <a:r>
              <a:rPr lang="en-US" dirty="0"/>
              <a:t>Feedback to make program improvements</a:t>
            </a:r>
          </a:p>
          <a:p>
            <a:r>
              <a:rPr lang="en-US" dirty="0"/>
              <a:t>Evaluation of the effectiveness of work zone management strategies</a:t>
            </a:r>
          </a:p>
          <a:p>
            <a:endParaRPr lang="en-US" dirty="0"/>
          </a:p>
        </p:txBody>
      </p:sp>
    </p:spTree>
    <p:extLst>
      <p:ext uri="{BB962C8B-B14F-4D97-AF65-F5344CB8AC3E}">
        <p14:creationId xmlns:p14="http://schemas.microsoft.com/office/powerpoint/2010/main" val="1235324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Project Assessment Steps</a:t>
            </a:r>
          </a:p>
        </p:txBody>
      </p:sp>
      <p:sp>
        <p:nvSpPr>
          <p:cNvPr id="32771" name="Content Placeholder 2"/>
          <p:cNvSpPr>
            <a:spLocks noGrp="1"/>
          </p:cNvSpPr>
          <p:nvPr>
            <p:ph idx="1"/>
          </p:nvPr>
        </p:nvSpPr>
        <p:spPr>
          <a:xfrm>
            <a:off x="304800" y="1676400"/>
            <a:ext cx="8839200" cy="4343400"/>
          </a:xfrm>
        </p:spPr>
        <p:txBody>
          <a:bodyPr/>
          <a:lstStyle/>
          <a:p>
            <a:r>
              <a:rPr lang="en-US" dirty="0"/>
              <a:t>Collect project information</a:t>
            </a:r>
          </a:p>
          <a:p>
            <a:r>
              <a:rPr lang="en-US" dirty="0"/>
              <a:t>Collect public perceptions/stakeholder inputs</a:t>
            </a:r>
          </a:p>
          <a:p>
            <a:r>
              <a:rPr lang="en-US" dirty="0"/>
              <a:t>Assess project-level performance</a:t>
            </a:r>
          </a:p>
          <a:p>
            <a:r>
              <a:rPr lang="en-US" dirty="0"/>
              <a:t>Synthesize &amp; analyze data for program-level assessment</a:t>
            </a:r>
          </a:p>
          <a:p>
            <a:r>
              <a:rPr lang="en-US" dirty="0"/>
              <a:t>Evaluate/revise WZ impacts assessment</a:t>
            </a:r>
          </a:p>
          <a:p>
            <a:r>
              <a:rPr lang="en-US" dirty="0"/>
              <a:t>Management process &amp; practices</a:t>
            </a:r>
          </a:p>
          <a:p>
            <a:endParaRPr lang="en-US" dirty="0"/>
          </a:p>
        </p:txBody>
      </p:sp>
    </p:spTree>
    <p:extLst>
      <p:ext uri="{BB962C8B-B14F-4D97-AF65-F5344CB8AC3E}">
        <p14:creationId xmlns:p14="http://schemas.microsoft.com/office/powerpoint/2010/main" val="2204658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7926"/>
            <a:ext cx="8763000" cy="1219200"/>
          </a:xfrm>
        </p:spPr>
        <p:txBody>
          <a:bodyPr/>
          <a:lstStyle/>
          <a:p>
            <a:pPr lvl="1" algn="l">
              <a:defRPr/>
            </a:pPr>
            <a:r>
              <a:rPr lang="en-US" sz="3600" i="0" dirty="0">
                <a:solidFill>
                  <a:srgbClr val="008080"/>
                </a:solidFill>
                <a:latin typeface="Arial" panose="020B0604020202020204" pitchFamily="34" charset="0"/>
              </a:rPr>
              <a:t>Work Zone Performance</a:t>
            </a:r>
            <a:br>
              <a:rPr lang="en-US" sz="3600" i="0" dirty="0">
                <a:solidFill>
                  <a:srgbClr val="008080"/>
                </a:solidFill>
                <a:latin typeface="Arial" panose="020B0604020202020204" pitchFamily="34" charset="0"/>
              </a:rPr>
            </a:br>
            <a:r>
              <a:rPr lang="en-US" sz="3600" i="0" dirty="0">
                <a:solidFill>
                  <a:srgbClr val="008080"/>
                </a:solidFill>
                <a:latin typeface="Arial" panose="020B0604020202020204" pitchFamily="34" charset="0"/>
              </a:rPr>
              <a:t>Measures (PMs)</a:t>
            </a:r>
          </a:p>
        </p:txBody>
      </p:sp>
      <p:sp>
        <p:nvSpPr>
          <p:cNvPr id="33795" name="Content Placeholder 2"/>
          <p:cNvSpPr>
            <a:spLocks noGrp="1"/>
          </p:cNvSpPr>
          <p:nvPr>
            <p:ph idx="1"/>
          </p:nvPr>
        </p:nvSpPr>
        <p:spPr>
          <a:xfrm>
            <a:off x="533400" y="1676400"/>
            <a:ext cx="8077200" cy="4343400"/>
          </a:xfrm>
        </p:spPr>
        <p:txBody>
          <a:bodyPr/>
          <a:lstStyle/>
          <a:p>
            <a:r>
              <a:rPr lang="en-US" dirty="0"/>
              <a:t>What makes one work zone strategy better than another one?</a:t>
            </a:r>
          </a:p>
          <a:p>
            <a:pPr lvl="1"/>
            <a:r>
              <a:rPr lang="en-US" dirty="0"/>
              <a:t>Less delay?</a:t>
            </a:r>
          </a:p>
          <a:p>
            <a:pPr lvl="1"/>
            <a:r>
              <a:rPr lang="en-US" dirty="0"/>
              <a:t>Shorter duration?</a:t>
            </a:r>
          </a:p>
          <a:p>
            <a:pPr lvl="1"/>
            <a:r>
              <a:rPr lang="en-US" dirty="0"/>
              <a:t>Shorter queues?</a:t>
            </a:r>
          </a:p>
          <a:p>
            <a:pPr lvl="1"/>
            <a:r>
              <a:rPr lang="en-US" dirty="0"/>
              <a:t>Safety?</a:t>
            </a:r>
          </a:p>
          <a:p>
            <a:pPr lvl="1"/>
            <a:r>
              <a:rPr lang="en-US" dirty="0"/>
              <a:t>Shorter duration?</a:t>
            </a:r>
          </a:p>
        </p:txBody>
      </p:sp>
      <p:sp>
        <p:nvSpPr>
          <p:cNvPr id="4" name="TextBox 3"/>
          <p:cNvSpPr txBox="1">
            <a:spLocks noChangeArrowheads="1"/>
          </p:cNvSpPr>
          <p:nvPr/>
        </p:nvSpPr>
        <p:spPr bwMode="auto">
          <a:xfrm>
            <a:off x="5181600" y="2667000"/>
            <a:ext cx="3124200" cy="1754326"/>
          </a:xfrm>
          <a:prstGeom prst="rect">
            <a:avLst/>
          </a:prstGeom>
          <a:solidFill>
            <a:schemeClr val="bg1"/>
          </a:solidFill>
          <a:ln w="9525">
            <a:solidFill>
              <a:srgbClr val="C00000"/>
            </a:solidFill>
            <a:miter lim="800000"/>
            <a:headEnd/>
            <a:tailEnd/>
          </a:ln>
        </p:spPr>
        <p:txBody>
          <a:bodyPr wrap="square">
            <a:spAutoFit/>
          </a:bodyPr>
          <a:lstStyle/>
          <a:p>
            <a:pPr algn="ctr"/>
            <a:r>
              <a:rPr lang="en-US" sz="3600" b="1" dirty="0">
                <a:latin typeface="Arial" panose="020B0604020202020204" pitchFamily="34" charset="0"/>
              </a:rPr>
              <a:t>These are performance measures!</a:t>
            </a:r>
          </a:p>
        </p:txBody>
      </p:sp>
    </p:spTree>
    <p:extLst>
      <p:ext uri="{BB962C8B-B14F-4D97-AF65-F5344CB8AC3E}">
        <p14:creationId xmlns:p14="http://schemas.microsoft.com/office/powerpoint/2010/main" val="381211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529" y="235589"/>
            <a:ext cx="8610600" cy="1325563"/>
          </a:xfrm>
        </p:spPr>
        <p:txBody>
          <a:bodyPr/>
          <a:lstStyle/>
          <a:p>
            <a:pPr>
              <a:defRPr/>
            </a:pPr>
            <a:r>
              <a:rPr lang="en-US" dirty="0"/>
              <a:t>Possible WZ Performance</a:t>
            </a:r>
            <a:br>
              <a:rPr lang="en-US" dirty="0"/>
            </a:br>
            <a:r>
              <a:rPr lang="en-US" dirty="0"/>
              <a:t>Measures (PMs)</a:t>
            </a:r>
          </a:p>
        </p:txBody>
      </p:sp>
      <p:sp>
        <p:nvSpPr>
          <p:cNvPr id="34819" name="Content Placeholder 2"/>
          <p:cNvSpPr>
            <a:spLocks noGrp="1"/>
          </p:cNvSpPr>
          <p:nvPr>
            <p:ph idx="1"/>
          </p:nvPr>
        </p:nvSpPr>
        <p:spPr>
          <a:xfrm>
            <a:off x="342900" y="1828800"/>
            <a:ext cx="8458200" cy="4343400"/>
          </a:xfrm>
        </p:spPr>
        <p:txBody>
          <a:bodyPr/>
          <a:lstStyle/>
          <a:p>
            <a:r>
              <a:rPr lang="en-US" dirty="0"/>
              <a:t>What are the PMs that are important to you and your objectives?</a:t>
            </a:r>
          </a:p>
          <a:p>
            <a:r>
              <a:rPr lang="en-US" dirty="0"/>
              <a:t>Important to set acceptable levels</a:t>
            </a:r>
          </a:p>
          <a:p>
            <a:pPr lvl="1"/>
            <a:r>
              <a:rPr lang="en-US" dirty="0"/>
              <a:t>Example: Certain LOS requires night work</a:t>
            </a:r>
          </a:p>
          <a:p>
            <a:r>
              <a:rPr lang="en-US" dirty="0"/>
              <a:t>Let’s look at typical work zone PMs</a:t>
            </a:r>
          </a:p>
        </p:txBody>
      </p:sp>
    </p:spTree>
    <p:extLst>
      <p:ext uri="{BB962C8B-B14F-4D97-AF65-F5344CB8AC3E}">
        <p14:creationId xmlns:p14="http://schemas.microsoft.com/office/powerpoint/2010/main" val="2519338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1325563"/>
          </a:xfrm>
        </p:spPr>
        <p:txBody>
          <a:bodyPr/>
          <a:lstStyle/>
          <a:p>
            <a:pPr>
              <a:defRPr/>
            </a:pPr>
            <a:r>
              <a:rPr lang="en-US" dirty="0"/>
              <a:t>Work Zone Impacts Assessments</a:t>
            </a:r>
          </a:p>
        </p:txBody>
      </p:sp>
      <p:sp>
        <p:nvSpPr>
          <p:cNvPr id="9219" name="Content Placeholder 2"/>
          <p:cNvSpPr>
            <a:spLocks noGrp="1"/>
          </p:cNvSpPr>
          <p:nvPr>
            <p:ph idx="1"/>
          </p:nvPr>
        </p:nvSpPr>
        <p:spPr>
          <a:xfrm>
            <a:off x="457200" y="1676400"/>
            <a:ext cx="3505200" cy="4343400"/>
          </a:xfrm>
        </p:spPr>
        <p:txBody>
          <a:bodyPr/>
          <a:lstStyle/>
          <a:p>
            <a:r>
              <a:rPr lang="en-US" dirty="0"/>
              <a:t>A </a:t>
            </a:r>
            <a:r>
              <a:rPr lang="en-US" b="1" dirty="0"/>
              <a:t>comprehensive, integrated and proactive</a:t>
            </a:r>
            <a:r>
              <a:rPr lang="en-US" dirty="0"/>
              <a:t> work zone management and design effort</a:t>
            </a:r>
          </a:p>
        </p:txBody>
      </p:sp>
    </p:spTree>
    <p:extLst>
      <p:ext uri="{BB962C8B-B14F-4D97-AF65-F5344CB8AC3E}">
        <p14:creationId xmlns:p14="http://schemas.microsoft.com/office/powerpoint/2010/main" val="3154590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Level of Service (LOS):</a:t>
            </a:r>
          </a:p>
        </p:txBody>
      </p:sp>
      <p:sp>
        <p:nvSpPr>
          <p:cNvPr id="35843" name="Content Placeholder 2"/>
          <p:cNvSpPr>
            <a:spLocks noGrp="1"/>
          </p:cNvSpPr>
          <p:nvPr>
            <p:ph idx="1"/>
          </p:nvPr>
        </p:nvSpPr>
        <p:spPr>
          <a:xfrm>
            <a:off x="381000" y="1447800"/>
            <a:ext cx="8382000" cy="4648200"/>
          </a:xfrm>
        </p:spPr>
        <p:txBody>
          <a:bodyPr/>
          <a:lstStyle/>
          <a:p>
            <a:r>
              <a:rPr lang="en-US" dirty="0"/>
              <a:t>The conditions within a traffic stream, based on service measures such as speed and travel time, freedom to maneuver, traffic interruptions, comfort, and convenience.</a:t>
            </a:r>
          </a:p>
          <a:p>
            <a:r>
              <a:rPr lang="en-US" dirty="0"/>
              <a:t>Ranges from LOS A (best) to LOS F (worst)</a:t>
            </a:r>
          </a:p>
          <a:p>
            <a:endParaRPr lang="en-US" dirty="0"/>
          </a:p>
        </p:txBody>
      </p:sp>
      <p:sp>
        <p:nvSpPr>
          <p:cNvPr id="4" name="WordArt 4" descr="A through F shown for level of service assessment"/>
          <p:cNvSpPr>
            <a:spLocks noChangeArrowheads="1" noChangeShapeType="1" noTextEdit="1"/>
          </p:cNvSpPr>
          <p:nvPr/>
        </p:nvSpPr>
        <p:spPr bwMode="auto">
          <a:xfrm>
            <a:off x="1752600" y="4495800"/>
            <a:ext cx="5562600" cy="1295400"/>
          </a:xfrm>
          <a:prstGeom prst="rect">
            <a:avLst/>
          </a:prstGeom>
        </p:spPr>
        <p:txBody>
          <a:bodyPr wrap="none" fromWordArt="1">
            <a:prstTxWarp prst="textPlain">
              <a:avLst>
                <a:gd name="adj" fmla="val 50000"/>
              </a:avLst>
            </a:prstTxWarp>
          </a:bodyPr>
          <a:lstStyle/>
          <a:p>
            <a:r>
              <a:rPr lang="pt-BR" sz="2800" kern="10" dirty="0">
                <a:ln w="12700">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A B C D E F</a:t>
            </a:r>
            <a:endParaRPr lang="en-US" sz="2800" kern="10" dirty="0">
              <a:ln w="12700">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endParaRPr>
          </a:p>
        </p:txBody>
      </p:sp>
      <p:sp>
        <p:nvSpPr>
          <p:cNvPr id="3" name="Google Shape;74;p1">
            <a:extLst>
              <a:ext uri="{FF2B5EF4-FFF2-40B4-BE49-F238E27FC236}">
                <a16:creationId xmlns:a16="http://schemas.microsoft.com/office/drawing/2014/main" id="{C6B13371-1314-3571-9341-16066368A9FD}"/>
              </a:ext>
            </a:extLst>
          </p:cNvPr>
          <p:cNvSpPr/>
          <p:nvPr/>
        </p:nvSpPr>
        <p:spPr>
          <a:xfrm>
            <a:off x="7315200" y="57967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6184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735" name="Rectangle 7"/>
          <p:cNvSpPr>
            <a:spLocks noGrp="1" noChangeArrowheads="1"/>
          </p:cNvSpPr>
          <p:nvPr>
            <p:ph type="title"/>
          </p:nvPr>
        </p:nvSpPr>
        <p:spPr>
          <a:xfrm>
            <a:off x="304800" y="0"/>
            <a:ext cx="8839200" cy="1447800"/>
          </a:xfrm>
        </p:spPr>
        <p:txBody>
          <a:bodyPr/>
          <a:lstStyle/>
          <a:p>
            <a:pPr>
              <a:defRPr/>
            </a:pPr>
            <a:r>
              <a:rPr lang="en-US" dirty="0"/>
              <a:t>LOS E = V/C = 1 = Capacity</a:t>
            </a:r>
          </a:p>
        </p:txBody>
      </p:sp>
      <p:sp>
        <p:nvSpPr>
          <p:cNvPr id="36867" name="Rectangle 8"/>
          <p:cNvSpPr>
            <a:spLocks noGrp="1" noChangeArrowheads="1"/>
          </p:cNvSpPr>
          <p:nvPr>
            <p:ph type="body" sz="half" idx="1"/>
          </p:nvPr>
        </p:nvSpPr>
        <p:spPr>
          <a:xfrm>
            <a:off x="457200" y="1600200"/>
            <a:ext cx="7848600" cy="4419600"/>
          </a:xfrm>
        </p:spPr>
        <p:txBody>
          <a:bodyPr/>
          <a:lstStyle/>
          <a:p>
            <a:r>
              <a:rPr lang="en-US" dirty="0"/>
              <a:t>Maximum </a:t>
            </a:r>
            <a:r>
              <a:rPr lang="en-US" b="1" dirty="0"/>
              <a:t>hourly rate </a:t>
            </a:r>
            <a:r>
              <a:rPr lang="en-US" dirty="0"/>
              <a:t>at which vehicles or persons can reasonably be expected to </a:t>
            </a:r>
            <a:r>
              <a:rPr lang="en-US" b="1" dirty="0"/>
              <a:t>traverse a point</a:t>
            </a:r>
            <a:r>
              <a:rPr lang="en-US" dirty="0"/>
              <a:t> on a lane during a given period of time under prevailing roadway, traffic and control conditions</a:t>
            </a:r>
          </a:p>
        </p:txBody>
      </p:sp>
      <p:sp>
        <p:nvSpPr>
          <p:cNvPr id="5" name="WordArt 4" descr="A through F shown with E circled"/>
          <p:cNvSpPr>
            <a:spLocks noChangeArrowheads="1" noChangeShapeType="1" noTextEdit="1"/>
          </p:cNvSpPr>
          <p:nvPr/>
        </p:nvSpPr>
        <p:spPr bwMode="auto">
          <a:xfrm>
            <a:off x="1447800" y="4495800"/>
            <a:ext cx="5867400" cy="1295400"/>
          </a:xfrm>
          <a:prstGeom prst="rect">
            <a:avLst/>
          </a:prstGeom>
        </p:spPr>
        <p:txBody>
          <a:bodyPr wrap="none" fromWordArt="1">
            <a:prstTxWarp prst="textPlain">
              <a:avLst>
                <a:gd name="adj" fmla="val 50000"/>
              </a:avLst>
            </a:prstTxWarp>
          </a:bodyPr>
          <a:lstStyle/>
          <a:p>
            <a:r>
              <a:rPr lang="pt-BR" sz="2800" kern="10" dirty="0">
                <a:ln w="12700">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A B C D E F</a:t>
            </a:r>
            <a:endParaRPr lang="en-US" sz="2800" kern="10" dirty="0">
              <a:ln w="12700">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endParaRPr>
          </a:p>
        </p:txBody>
      </p:sp>
      <p:sp>
        <p:nvSpPr>
          <p:cNvPr id="6" name="Oval 5" descr="E"/>
          <p:cNvSpPr/>
          <p:nvPr/>
        </p:nvSpPr>
        <p:spPr>
          <a:xfrm>
            <a:off x="5181600" y="4343400"/>
            <a:ext cx="1600200" cy="1600200"/>
          </a:xfrm>
          <a:prstGeom prst="ellipse">
            <a:avLst/>
          </a:prstGeom>
          <a:noFill/>
          <a:ln w="762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2" name="Google Shape;74;p1">
            <a:extLst>
              <a:ext uri="{FF2B5EF4-FFF2-40B4-BE49-F238E27FC236}">
                <a16:creationId xmlns:a16="http://schemas.microsoft.com/office/drawing/2014/main" id="{F4E90181-A868-146B-8BFC-8913492497F0}"/>
              </a:ext>
            </a:extLst>
          </p:cNvPr>
          <p:cNvSpPr/>
          <p:nvPr/>
        </p:nvSpPr>
        <p:spPr>
          <a:xfrm>
            <a:off x="7315200" y="57967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005715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4455" name="Rectangle 7"/>
          <p:cNvSpPr>
            <a:spLocks noGrp="1" noChangeArrowheads="1"/>
          </p:cNvSpPr>
          <p:nvPr>
            <p:ph type="title"/>
          </p:nvPr>
        </p:nvSpPr>
        <p:spPr/>
        <p:txBody>
          <a:bodyPr/>
          <a:lstStyle/>
          <a:p>
            <a:pPr>
              <a:defRPr/>
            </a:pPr>
            <a:r>
              <a:rPr lang="en-US" dirty="0"/>
              <a:t>Speed Flow Relationships</a:t>
            </a:r>
          </a:p>
        </p:txBody>
      </p:sp>
      <p:pic>
        <p:nvPicPr>
          <p:cNvPr id="2052" name="Picture 9" descr="Speed Flow Relationship Diagram showing low speed and high speed both at low flow, and high flow at optimum density"/>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0" y="1447800"/>
            <a:ext cx="7086600" cy="4703320"/>
          </a:xfrm>
        </p:spPr>
      </p:pic>
      <p:graphicFrame>
        <p:nvGraphicFramePr>
          <p:cNvPr id="1384452" name="Object 2" descr="Formula&#10;Density = v(FlowRate, veh/h) / S(Average Travel Speed, mi/h)"/>
          <p:cNvGraphicFramePr>
            <a:graphicFrameLocks noChangeAspect="1"/>
          </p:cNvGraphicFramePr>
          <p:nvPr>
            <p:extLst>
              <p:ext uri="{D42A27DB-BD31-4B8C-83A1-F6EECF244321}">
                <p14:modId xmlns:p14="http://schemas.microsoft.com/office/powerpoint/2010/main" val="4119744322"/>
              </p:ext>
            </p:extLst>
          </p:nvPr>
        </p:nvGraphicFramePr>
        <p:xfrm>
          <a:off x="4406900" y="1724025"/>
          <a:ext cx="4332288" cy="523875"/>
        </p:xfrm>
        <a:graphic>
          <a:graphicData uri="http://schemas.openxmlformats.org/presentationml/2006/ole">
            <mc:AlternateContent xmlns:mc="http://schemas.openxmlformats.org/markup-compatibility/2006">
              <mc:Choice xmlns:v="urn:schemas-microsoft-com:vml" Requires="v">
                <p:oleObj name="Equation" r:id="rId4" imgW="3568680" imgH="431640" progId="Equation.3">
                  <p:embed/>
                </p:oleObj>
              </mc:Choice>
              <mc:Fallback>
                <p:oleObj name="Equation" r:id="rId4" imgW="3568680" imgH="431640" progId="Equation.3">
                  <p:embed/>
                  <p:pic>
                    <p:nvPicPr>
                      <p:cNvPr id="1384452"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6900" y="1724025"/>
                        <a:ext cx="4332288" cy="52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Google Shape;74;p1">
            <a:extLst>
              <a:ext uri="{FF2B5EF4-FFF2-40B4-BE49-F238E27FC236}">
                <a16:creationId xmlns:a16="http://schemas.microsoft.com/office/drawing/2014/main" id="{34926A14-2A3F-291A-19DE-3A24F7E8BE57}"/>
              </a:ext>
            </a:extLst>
          </p:cNvPr>
          <p:cNvSpPr/>
          <p:nvPr/>
        </p:nvSpPr>
        <p:spPr>
          <a:xfrm>
            <a:off x="6934200" y="56388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TRB</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810117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384452"/>
                                        </p:tgtEl>
                                      </p:cBhvr>
                                    </p:animEffect>
                                    <p:animScale>
                                      <p:cBhvr>
                                        <p:cTn id="7" dur="250" autoRev="1" fill="hold"/>
                                        <p:tgtEl>
                                          <p:spTgt spid="13844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
            <a:ext cx="8610600" cy="1219200"/>
          </a:xfrm>
        </p:spPr>
        <p:txBody>
          <a:bodyPr/>
          <a:lstStyle/>
          <a:p>
            <a:pPr>
              <a:defRPr/>
            </a:pPr>
            <a:r>
              <a:rPr lang="en-US" dirty="0"/>
              <a:t>Speed</a:t>
            </a:r>
          </a:p>
        </p:txBody>
      </p:sp>
      <p:sp>
        <p:nvSpPr>
          <p:cNvPr id="37891" name="Content Placeholder 2"/>
          <p:cNvSpPr>
            <a:spLocks noGrp="1"/>
          </p:cNvSpPr>
          <p:nvPr>
            <p:ph idx="1"/>
          </p:nvPr>
        </p:nvSpPr>
        <p:spPr>
          <a:xfrm>
            <a:off x="533400" y="1257300"/>
            <a:ext cx="8077200" cy="4343400"/>
          </a:xfrm>
        </p:spPr>
        <p:txBody>
          <a:bodyPr/>
          <a:lstStyle/>
          <a:p>
            <a:r>
              <a:rPr lang="en-US" dirty="0"/>
              <a:t>Average travel speed</a:t>
            </a:r>
          </a:p>
          <a:p>
            <a:r>
              <a:rPr lang="en-US" dirty="0"/>
              <a:t>Mean speed</a:t>
            </a:r>
          </a:p>
          <a:p>
            <a:r>
              <a:rPr lang="en-US" dirty="0"/>
              <a:t>Free-flow speed</a:t>
            </a:r>
          </a:p>
          <a:p>
            <a:pPr marL="0" indent="0">
              <a:buNone/>
            </a:pPr>
            <a:endParaRPr lang="en-US" dirty="0"/>
          </a:p>
          <a:p>
            <a:endParaRPr lang="en-US" dirty="0"/>
          </a:p>
        </p:txBody>
      </p:sp>
    </p:spTree>
    <p:extLst>
      <p:ext uri="{BB962C8B-B14F-4D97-AF65-F5344CB8AC3E}">
        <p14:creationId xmlns:p14="http://schemas.microsoft.com/office/powerpoint/2010/main" val="102212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175418"/>
            <a:ext cx="8610600" cy="1325563"/>
          </a:xfrm>
        </p:spPr>
        <p:txBody>
          <a:bodyPr/>
          <a:lstStyle/>
          <a:p>
            <a:pPr>
              <a:defRPr/>
            </a:pPr>
            <a:r>
              <a:rPr lang="en-US" dirty="0"/>
              <a:t>Free-Flow Speed</a:t>
            </a:r>
          </a:p>
        </p:txBody>
      </p:sp>
      <p:sp>
        <p:nvSpPr>
          <p:cNvPr id="38915" name="Content Placeholder 2"/>
          <p:cNvSpPr>
            <a:spLocks noGrp="1"/>
          </p:cNvSpPr>
          <p:nvPr>
            <p:ph idx="1"/>
          </p:nvPr>
        </p:nvSpPr>
        <p:spPr>
          <a:xfrm>
            <a:off x="609600" y="1676400"/>
            <a:ext cx="3581400" cy="4343400"/>
          </a:xfrm>
        </p:spPr>
        <p:txBody>
          <a:bodyPr/>
          <a:lstStyle/>
          <a:p>
            <a:r>
              <a:rPr lang="en-US" dirty="0"/>
              <a:t>Usually an input, not an output</a:t>
            </a:r>
          </a:p>
          <a:p>
            <a:r>
              <a:rPr lang="en-US" dirty="0"/>
              <a:t>Not an observed speed</a:t>
            </a:r>
          </a:p>
          <a:p>
            <a:r>
              <a:rPr lang="en-US" b="1" dirty="0"/>
              <a:t>Not an MOE</a:t>
            </a:r>
          </a:p>
          <a:p>
            <a:r>
              <a:rPr lang="en-US" dirty="0"/>
              <a:t>Equivalent to LOS A or B speed</a:t>
            </a:r>
          </a:p>
        </p:txBody>
      </p:sp>
      <p:pic>
        <p:nvPicPr>
          <p:cNvPr id="3" name="Picture 2">
            <a:extLst>
              <a:ext uri="{FF2B5EF4-FFF2-40B4-BE49-F238E27FC236}">
                <a16:creationId xmlns:a16="http://schemas.microsoft.com/office/drawing/2014/main" id="{B2919ED5-1F5D-4D6E-8113-AA5F166D119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91000" y="1724025"/>
            <a:ext cx="4381500" cy="3457575"/>
          </a:xfrm>
          <a:prstGeom prst="rect">
            <a:avLst/>
          </a:prstGeom>
        </p:spPr>
      </p:pic>
      <p:sp>
        <p:nvSpPr>
          <p:cNvPr id="4" name="Google Shape;74;p1">
            <a:extLst>
              <a:ext uri="{FF2B5EF4-FFF2-40B4-BE49-F238E27FC236}">
                <a16:creationId xmlns:a16="http://schemas.microsoft.com/office/drawing/2014/main" id="{5067BFFD-D5B1-129D-B4C0-C0FE52F9C4C0}"/>
              </a:ext>
            </a:extLst>
          </p:cNvPr>
          <p:cNvSpPr/>
          <p:nvPr/>
        </p:nvSpPr>
        <p:spPr>
          <a:xfrm>
            <a:off x="7200900" y="5281553"/>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320977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1554" name="Rectangle 2"/>
          <p:cNvSpPr>
            <a:spLocks noGrp="1" noChangeArrowheads="1"/>
          </p:cNvSpPr>
          <p:nvPr>
            <p:ph type="title"/>
          </p:nvPr>
        </p:nvSpPr>
        <p:spPr>
          <a:xfrm>
            <a:off x="304800" y="0"/>
            <a:ext cx="8839200" cy="1325563"/>
          </a:xfrm>
        </p:spPr>
        <p:txBody>
          <a:bodyPr/>
          <a:lstStyle/>
          <a:p>
            <a:pPr>
              <a:defRPr/>
            </a:pPr>
            <a:r>
              <a:rPr lang="en-US" dirty="0"/>
              <a:t>Flow Rate</a:t>
            </a:r>
          </a:p>
        </p:txBody>
      </p:sp>
      <p:sp>
        <p:nvSpPr>
          <p:cNvPr id="39939" name="Rectangle 3"/>
          <p:cNvSpPr>
            <a:spLocks noGrp="1" noChangeArrowheads="1"/>
          </p:cNvSpPr>
          <p:nvPr>
            <p:ph type="body" idx="1"/>
          </p:nvPr>
        </p:nvSpPr>
        <p:spPr>
          <a:xfrm>
            <a:off x="304800" y="1676400"/>
            <a:ext cx="4267200" cy="4343400"/>
          </a:xfrm>
        </p:spPr>
        <p:txBody>
          <a:bodyPr/>
          <a:lstStyle/>
          <a:p>
            <a:r>
              <a:rPr lang="en-US" dirty="0"/>
              <a:t>The equivalent hourly rate at which vehicles pass over a given point or section of a lane or roadway during a </a:t>
            </a:r>
            <a:r>
              <a:rPr lang="en-US" b="1" dirty="0"/>
              <a:t>given time interval of less than 1 hour</a:t>
            </a:r>
            <a:r>
              <a:rPr lang="en-US" dirty="0"/>
              <a:t>, usually 15 min</a:t>
            </a:r>
          </a:p>
        </p:txBody>
      </p:sp>
      <p:pic>
        <p:nvPicPr>
          <p:cNvPr id="39940" name="Picture 2" descr="Traffic on the freeway"/>
          <p:cNvPicPr>
            <a:picLocks noChangeAspect="1" noChangeArrowheads="1"/>
          </p:cNvPicPr>
          <p:nvPr/>
        </p:nvPicPr>
        <p:blipFill>
          <a:blip r:embed="rId3" cstate="print"/>
          <a:srcRect/>
          <a:stretch>
            <a:fillRect/>
          </a:stretch>
        </p:blipFill>
        <p:spPr bwMode="auto">
          <a:xfrm>
            <a:off x="4724400" y="1451103"/>
            <a:ext cx="3886200" cy="3955793"/>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9769DF20-013C-4ABF-7758-D18DD05A0FDB}"/>
              </a:ext>
            </a:extLst>
          </p:cNvPr>
          <p:cNvSpPr/>
          <p:nvPr/>
        </p:nvSpPr>
        <p:spPr>
          <a:xfrm>
            <a:off x="7467600" y="553243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2176930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Travel Time</a:t>
            </a:r>
          </a:p>
        </p:txBody>
      </p:sp>
      <p:sp>
        <p:nvSpPr>
          <p:cNvPr id="40963" name="Content Placeholder 2"/>
          <p:cNvSpPr>
            <a:spLocks noGrp="1"/>
          </p:cNvSpPr>
          <p:nvPr>
            <p:ph idx="1"/>
          </p:nvPr>
        </p:nvSpPr>
        <p:spPr>
          <a:xfrm>
            <a:off x="457200" y="1828800"/>
            <a:ext cx="4343400" cy="4419600"/>
          </a:xfrm>
        </p:spPr>
        <p:txBody>
          <a:bodyPr/>
          <a:lstStyle/>
          <a:p>
            <a:r>
              <a:rPr lang="en-US" dirty="0"/>
              <a:t>Average time spent traveling from point A to B, including delay and stops, in seconds or minutes per vehicle</a:t>
            </a:r>
          </a:p>
          <a:p>
            <a:endParaRPr lang="en-US" dirty="0"/>
          </a:p>
        </p:txBody>
      </p:sp>
    </p:spTree>
    <p:extLst>
      <p:ext uri="{BB962C8B-B14F-4D97-AF65-F5344CB8AC3E}">
        <p14:creationId xmlns:p14="http://schemas.microsoft.com/office/powerpoint/2010/main" val="2106952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Volume</a:t>
            </a:r>
          </a:p>
        </p:txBody>
      </p:sp>
      <p:sp>
        <p:nvSpPr>
          <p:cNvPr id="41987" name="Content Placeholder 2"/>
          <p:cNvSpPr>
            <a:spLocks noGrp="1"/>
          </p:cNvSpPr>
          <p:nvPr>
            <p:ph idx="1"/>
          </p:nvPr>
        </p:nvSpPr>
        <p:spPr>
          <a:xfrm>
            <a:off x="304800" y="1257300"/>
            <a:ext cx="8077200" cy="4343400"/>
          </a:xfrm>
        </p:spPr>
        <p:txBody>
          <a:bodyPr/>
          <a:lstStyle/>
          <a:p>
            <a:r>
              <a:rPr lang="en-US" dirty="0"/>
              <a:t>Number of vehicles (or pedestrians) passing a point on a roadway during some time interval (expressed in vehicles, bicycles, or persons per hour)</a:t>
            </a:r>
          </a:p>
          <a:p>
            <a:endParaRPr lang="en-US" dirty="0"/>
          </a:p>
        </p:txBody>
      </p:sp>
    </p:spTree>
    <p:extLst>
      <p:ext uri="{BB962C8B-B14F-4D97-AF65-F5344CB8AC3E}">
        <p14:creationId xmlns:p14="http://schemas.microsoft.com/office/powerpoint/2010/main" val="21400051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652" y="274637"/>
            <a:ext cx="8610600" cy="1325563"/>
          </a:xfrm>
        </p:spPr>
        <p:txBody>
          <a:bodyPr/>
          <a:lstStyle/>
          <a:p>
            <a:pPr>
              <a:defRPr/>
            </a:pPr>
            <a:r>
              <a:rPr lang="en-US" dirty="0"/>
              <a:t>Volume-to-Capacity (V/C) Ratio</a:t>
            </a:r>
          </a:p>
        </p:txBody>
      </p:sp>
      <p:sp>
        <p:nvSpPr>
          <p:cNvPr id="43011" name="Content Placeholder 2"/>
          <p:cNvSpPr>
            <a:spLocks noGrp="1"/>
          </p:cNvSpPr>
          <p:nvPr>
            <p:ph idx="1"/>
          </p:nvPr>
        </p:nvSpPr>
        <p:spPr>
          <a:xfrm>
            <a:off x="457200" y="1600200"/>
            <a:ext cx="3581400" cy="4419600"/>
          </a:xfrm>
        </p:spPr>
        <p:txBody>
          <a:bodyPr/>
          <a:lstStyle/>
          <a:p>
            <a:r>
              <a:rPr lang="en-US" dirty="0"/>
              <a:t>Ratio of flow rate to capacity for a transportation facility</a:t>
            </a:r>
          </a:p>
          <a:p>
            <a:r>
              <a:rPr lang="en-US" dirty="0"/>
              <a:t>Pay attention to the C!</a:t>
            </a:r>
          </a:p>
          <a:p>
            <a:endParaRPr lang="en-US" dirty="0"/>
          </a:p>
        </p:txBody>
      </p:sp>
      <p:pic>
        <p:nvPicPr>
          <p:cNvPr id="43012"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419600" y="1752600"/>
            <a:ext cx="3581400" cy="3645211"/>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3F47074C-91F7-25EF-E0A6-379B8E1EBEB3}"/>
              </a:ext>
            </a:extLst>
          </p:cNvPr>
          <p:cNvSpPr/>
          <p:nvPr/>
        </p:nvSpPr>
        <p:spPr>
          <a:xfrm>
            <a:off x="6934200" y="5550211"/>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927910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Density</a:t>
            </a:r>
          </a:p>
        </p:txBody>
      </p:sp>
      <p:sp>
        <p:nvSpPr>
          <p:cNvPr id="44035" name="Content Placeholder 2"/>
          <p:cNvSpPr>
            <a:spLocks noGrp="1"/>
          </p:cNvSpPr>
          <p:nvPr>
            <p:ph idx="1"/>
          </p:nvPr>
        </p:nvSpPr>
        <p:spPr>
          <a:xfrm>
            <a:off x="521111" y="1485900"/>
            <a:ext cx="4724400" cy="3886200"/>
          </a:xfrm>
        </p:spPr>
        <p:txBody>
          <a:bodyPr/>
          <a:lstStyle/>
          <a:p>
            <a:r>
              <a:rPr lang="en-US" dirty="0"/>
              <a:t>Number of vehicles on a roadway segment averaged over space (usually expressed in vehicles per mile or vehicles per mile per lane)</a:t>
            </a:r>
          </a:p>
          <a:p>
            <a:endParaRPr lang="en-US" dirty="0"/>
          </a:p>
        </p:txBody>
      </p:sp>
      <p:pic>
        <p:nvPicPr>
          <p:cNvPr id="44036" name="Picture 121" descr="lateral clearance depiction along with lane width and number of lanes showing density on the section"/>
          <p:cNvPicPr>
            <a:picLocks noChangeAspect="1" noChangeArrowheads="1"/>
          </p:cNvPicPr>
          <p:nvPr/>
        </p:nvPicPr>
        <p:blipFill>
          <a:blip r:embed="rId3" cstate="print"/>
          <a:srcRect/>
          <a:stretch>
            <a:fillRect/>
          </a:stretch>
        </p:blipFill>
        <p:spPr bwMode="auto">
          <a:xfrm>
            <a:off x="5275008" y="1219200"/>
            <a:ext cx="2152650" cy="44196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C5DEF4A-51AC-D23F-BE3F-BFC721480AC1}"/>
              </a:ext>
            </a:extLst>
          </p:cNvPr>
          <p:cNvSpPr/>
          <p:nvPr/>
        </p:nvSpPr>
        <p:spPr>
          <a:xfrm>
            <a:off x="7600029" y="5397381"/>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70543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418"/>
            <a:ext cx="8610600" cy="1325563"/>
          </a:xfrm>
        </p:spPr>
        <p:txBody>
          <a:bodyPr/>
          <a:lstStyle/>
          <a:p>
            <a:pPr>
              <a:defRPr/>
            </a:pPr>
            <a:r>
              <a:rPr lang="en-US" dirty="0"/>
              <a:t>What is Work Zone Impacts Assessment?</a:t>
            </a:r>
          </a:p>
        </p:txBody>
      </p:sp>
      <p:sp>
        <p:nvSpPr>
          <p:cNvPr id="10243" name="Content Placeholder 2"/>
          <p:cNvSpPr>
            <a:spLocks noGrp="1"/>
          </p:cNvSpPr>
          <p:nvPr>
            <p:ph idx="1"/>
          </p:nvPr>
        </p:nvSpPr>
        <p:spPr>
          <a:xfrm>
            <a:off x="381000" y="1676400"/>
            <a:ext cx="3962400" cy="4343400"/>
          </a:xfrm>
        </p:spPr>
        <p:txBody>
          <a:bodyPr/>
          <a:lstStyle/>
          <a:p>
            <a:r>
              <a:rPr lang="en-US" dirty="0"/>
              <a:t>The </a:t>
            </a:r>
            <a:r>
              <a:rPr lang="en-US" b="1" dirty="0"/>
              <a:t>process of understanding </a:t>
            </a:r>
            <a:r>
              <a:rPr lang="en-US" dirty="0"/>
              <a:t>the safety and mobility impacts of a road construction/  maintenance/ rehabilitation project</a:t>
            </a:r>
          </a:p>
          <a:p>
            <a:endParaRPr lang="en-US" dirty="0"/>
          </a:p>
        </p:txBody>
      </p:sp>
    </p:spTree>
    <p:extLst>
      <p:ext uri="{BB962C8B-B14F-4D97-AF65-F5344CB8AC3E}">
        <p14:creationId xmlns:p14="http://schemas.microsoft.com/office/powerpoint/2010/main" val="38258570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Delay</a:t>
            </a:r>
          </a:p>
        </p:txBody>
      </p:sp>
      <p:sp>
        <p:nvSpPr>
          <p:cNvPr id="45059" name="Content Placeholder 2"/>
          <p:cNvSpPr>
            <a:spLocks noGrp="1"/>
          </p:cNvSpPr>
          <p:nvPr>
            <p:ph idx="1"/>
          </p:nvPr>
        </p:nvSpPr>
        <p:spPr>
          <a:xfrm>
            <a:off x="533400" y="1447800"/>
            <a:ext cx="4724400" cy="4419600"/>
          </a:xfrm>
        </p:spPr>
        <p:txBody>
          <a:bodyPr/>
          <a:lstStyle/>
          <a:p>
            <a:r>
              <a:rPr lang="en-US" dirty="0"/>
              <a:t>Additional travel time experienced by travelers at speeds less than the free flow (posted) speed (expressed in seconds or minutes)</a:t>
            </a:r>
          </a:p>
          <a:p>
            <a:endParaRPr lang="en-US" dirty="0"/>
          </a:p>
        </p:txBody>
      </p:sp>
      <p:pic>
        <p:nvPicPr>
          <p:cNvPr id="45060" name="Picture 19" descr="congestion on a freeway"/>
          <p:cNvPicPr>
            <a:picLocks noChangeAspect="1" noChangeArrowheads="1"/>
          </p:cNvPicPr>
          <p:nvPr/>
        </p:nvPicPr>
        <p:blipFill>
          <a:blip r:embed="rId3" cstate="print"/>
          <a:srcRect l="27988" r="28030"/>
          <a:stretch>
            <a:fillRect/>
          </a:stretch>
        </p:blipFill>
        <p:spPr bwMode="auto">
          <a:xfrm>
            <a:off x="5410200" y="1325563"/>
            <a:ext cx="2768600" cy="44958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9FB8A8D9-0A3E-8364-0DBC-BB8B7F4A864D}"/>
              </a:ext>
            </a:extLst>
          </p:cNvPr>
          <p:cNvSpPr/>
          <p:nvPr/>
        </p:nvSpPr>
        <p:spPr>
          <a:xfrm>
            <a:off x="7315200" y="579675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53909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Queue Length</a:t>
            </a:r>
          </a:p>
        </p:txBody>
      </p:sp>
      <p:sp>
        <p:nvSpPr>
          <p:cNvPr id="46083" name="Content Placeholder 2"/>
          <p:cNvSpPr>
            <a:spLocks noGrp="1"/>
          </p:cNvSpPr>
          <p:nvPr>
            <p:ph idx="1"/>
          </p:nvPr>
        </p:nvSpPr>
        <p:spPr>
          <a:xfrm>
            <a:off x="838200" y="1350963"/>
            <a:ext cx="4800600" cy="4419600"/>
          </a:xfrm>
        </p:spPr>
        <p:txBody>
          <a:bodyPr/>
          <a:lstStyle/>
          <a:p>
            <a:r>
              <a:rPr lang="en-US" dirty="0"/>
              <a:t>Length of queued vehicles waiting to be served by the system (expressed in distance or number of vehicles)</a:t>
            </a:r>
          </a:p>
          <a:p>
            <a:endParaRPr lang="en-US" dirty="0"/>
          </a:p>
        </p:txBody>
      </p:sp>
    </p:spTree>
    <p:extLst>
      <p:ext uri="{BB962C8B-B14F-4D97-AF65-F5344CB8AC3E}">
        <p14:creationId xmlns:p14="http://schemas.microsoft.com/office/powerpoint/2010/main" val="32963169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200025"/>
            <a:ext cx="9144000" cy="1219200"/>
          </a:xfrm>
        </p:spPr>
        <p:txBody>
          <a:bodyPr/>
          <a:lstStyle/>
          <a:p>
            <a:pPr>
              <a:defRPr/>
            </a:pPr>
            <a:r>
              <a:rPr lang="en-US" dirty="0"/>
              <a:t>Work Zone Safety </a:t>
            </a:r>
            <a:br>
              <a:rPr lang="en-US" dirty="0"/>
            </a:br>
            <a:r>
              <a:rPr lang="en-US" dirty="0"/>
              <a:t>Performance Measures</a:t>
            </a:r>
          </a:p>
        </p:txBody>
      </p:sp>
      <p:sp>
        <p:nvSpPr>
          <p:cNvPr id="47107" name="Content Placeholder 2" descr="Work Zone Safety Performance Measures Guidance Booklet cover"/>
          <p:cNvSpPr>
            <a:spLocks noGrp="1"/>
          </p:cNvSpPr>
          <p:nvPr>
            <p:ph idx="4294967295"/>
          </p:nvPr>
        </p:nvSpPr>
        <p:spPr>
          <a:xfrm>
            <a:off x="4343400" y="1905000"/>
            <a:ext cx="4191000" cy="4267200"/>
          </a:xfrm>
        </p:spPr>
        <p:txBody>
          <a:bodyPr/>
          <a:lstStyle/>
          <a:p>
            <a:r>
              <a:rPr lang="en-US" i="1" dirty="0"/>
              <a:t>Work Zone Safety Performance Measures Guidance Booklet</a:t>
            </a:r>
          </a:p>
          <a:p>
            <a:r>
              <a:rPr lang="en-US" dirty="0"/>
              <a:t>Available at </a:t>
            </a:r>
            <a:r>
              <a:rPr lang="en-US" u="sng" dirty="0">
                <a:solidFill>
                  <a:schemeClr val="hlink"/>
                </a:solidFill>
              </a:rPr>
              <a:t>atssa.com</a:t>
            </a:r>
          </a:p>
        </p:txBody>
      </p:sp>
      <p:pic>
        <p:nvPicPr>
          <p:cNvPr id="47108" name="Picture 7" descr="Work zone safety performance measures booklet cover image"/>
          <p:cNvPicPr>
            <a:picLocks noChangeAspect="1" noChangeArrowheads="1"/>
          </p:cNvPicPr>
          <p:nvPr/>
        </p:nvPicPr>
        <p:blipFill>
          <a:blip r:embed="rId3" cstate="print"/>
          <a:srcRect/>
          <a:stretch>
            <a:fillRect/>
          </a:stretch>
        </p:blipFill>
        <p:spPr bwMode="auto">
          <a:xfrm>
            <a:off x="762000" y="1828800"/>
            <a:ext cx="3287713" cy="4187825"/>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F1985F8B-5986-EB15-1C7A-4B2DD25F046E}"/>
              </a:ext>
            </a:extLst>
          </p:cNvPr>
          <p:cNvSpPr/>
          <p:nvPr/>
        </p:nvSpPr>
        <p:spPr>
          <a:xfrm>
            <a:off x="2995612" y="604996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383517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44488" y="197817"/>
            <a:ext cx="8891332" cy="1325563"/>
          </a:xfrm>
        </p:spPr>
        <p:txBody>
          <a:bodyPr/>
          <a:lstStyle/>
          <a:p>
            <a:pPr>
              <a:defRPr/>
            </a:pPr>
            <a:r>
              <a:rPr lang="en-US" dirty="0"/>
              <a:t>Example of Safety</a:t>
            </a:r>
            <a:br>
              <a:rPr lang="en-US" dirty="0"/>
            </a:br>
            <a:r>
              <a:rPr lang="en-US" dirty="0"/>
              <a:t>Performance Measures</a:t>
            </a:r>
          </a:p>
        </p:txBody>
      </p:sp>
      <p:sp>
        <p:nvSpPr>
          <p:cNvPr id="48132" name="Rectangle 115">
            <a:extLst>
              <a:ext uri="{C183D7F6-B498-43B3-948B-1728B52AA6E4}">
                <adec:decorative xmlns:adec="http://schemas.microsoft.com/office/drawing/2017/decorative" val="1"/>
              </a:ext>
            </a:extLst>
          </p:cNvPr>
          <p:cNvSpPr>
            <a:spLocks noChangeArrowheads="1"/>
          </p:cNvSpPr>
          <p:nvPr/>
        </p:nvSpPr>
        <p:spPr bwMode="auto">
          <a:xfrm>
            <a:off x="1905000" y="4202113"/>
            <a:ext cx="184150" cy="339725"/>
          </a:xfrm>
          <a:prstGeom prst="rect">
            <a:avLst/>
          </a:prstGeom>
          <a:noFill/>
          <a:ln w="9525">
            <a:noFill/>
            <a:miter lim="800000"/>
            <a:headEnd/>
            <a:tailEnd/>
          </a:ln>
        </p:spPr>
        <p:txBody>
          <a:bodyPr wrap="none" anchor="ctr">
            <a:spAutoFit/>
          </a:bodyPr>
          <a:lstStyle/>
          <a:p>
            <a:endParaRPr lang="en-US" dirty="0">
              <a:latin typeface="Arial" panose="020B0604020202020204" pitchFamily="34" charset="0"/>
            </a:endParaRPr>
          </a:p>
        </p:txBody>
      </p:sp>
      <p:sp>
        <p:nvSpPr>
          <p:cNvPr id="48133" name="Line 120">
            <a:extLst>
              <a:ext uri="{C183D7F6-B498-43B3-948B-1728B52AA6E4}">
                <adec:decorative xmlns:adec="http://schemas.microsoft.com/office/drawing/2017/decorative" val="1"/>
              </a:ext>
            </a:extLst>
          </p:cNvPr>
          <p:cNvSpPr>
            <a:spLocks noChangeShapeType="1"/>
          </p:cNvSpPr>
          <p:nvPr/>
        </p:nvSpPr>
        <p:spPr bwMode="auto">
          <a:xfrm flipH="1" flipV="1">
            <a:off x="1166813" y="5592763"/>
            <a:ext cx="3390900" cy="558800"/>
          </a:xfrm>
          <a:prstGeom prst="line">
            <a:avLst/>
          </a:prstGeom>
          <a:noFill/>
          <a:ln w="12700">
            <a:solidFill>
              <a:srgbClr val="FF6600"/>
            </a:solidFill>
            <a:round/>
            <a:headEnd/>
            <a:tailEnd type="triangle" w="med" len="med"/>
          </a:ln>
        </p:spPr>
        <p:txBody>
          <a:bodyPr/>
          <a:lstStyle/>
          <a:p>
            <a:endParaRPr lang="en-US" dirty="0"/>
          </a:p>
        </p:txBody>
      </p:sp>
      <p:sp>
        <p:nvSpPr>
          <p:cNvPr id="48134" name="Line 121">
            <a:extLst>
              <a:ext uri="{C183D7F6-B498-43B3-948B-1728B52AA6E4}">
                <adec:decorative xmlns:adec="http://schemas.microsoft.com/office/drawing/2017/decorative" val="1"/>
              </a:ext>
            </a:extLst>
          </p:cNvPr>
          <p:cNvSpPr>
            <a:spLocks noChangeShapeType="1"/>
          </p:cNvSpPr>
          <p:nvPr/>
        </p:nvSpPr>
        <p:spPr bwMode="auto">
          <a:xfrm flipH="1" flipV="1">
            <a:off x="2973388" y="5614988"/>
            <a:ext cx="1584325" cy="536575"/>
          </a:xfrm>
          <a:prstGeom prst="line">
            <a:avLst/>
          </a:prstGeom>
          <a:noFill/>
          <a:ln w="12700">
            <a:solidFill>
              <a:srgbClr val="FF6600"/>
            </a:solidFill>
            <a:round/>
            <a:headEnd/>
            <a:tailEnd type="triangle" w="med" len="med"/>
          </a:ln>
        </p:spPr>
        <p:txBody>
          <a:bodyPr/>
          <a:lstStyle/>
          <a:p>
            <a:endParaRPr lang="en-US" dirty="0"/>
          </a:p>
        </p:txBody>
      </p:sp>
      <p:sp>
        <p:nvSpPr>
          <p:cNvPr id="48135" name="Line 119">
            <a:extLst>
              <a:ext uri="{C183D7F6-B498-43B3-948B-1728B52AA6E4}">
                <adec:decorative xmlns:adec="http://schemas.microsoft.com/office/drawing/2017/decorative" val="1"/>
              </a:ext>
            </a:extLst>
          </p:cNvPr>
          <p:cNvSpPr>
            <a:spLocks noChangeShapeType="1"/>
          </p:cNvSpPr>
          <p:nvPr/>
        </p:nvSpPr>
        <p:spPr bwMode="auto">
          <a:xfrm flipV="1">
            <a:off x="4564063" y="5567363"/>
            <a:ext cx="0" cy="566737"/>
          </a:xfrm>
          <a:prstGeom prst="line">
            <a:avLst/>
          </a:prstGeom>
          <a:noFill/>
          <a:ln w="12700">
            <a:solidFill>
              <a:srgbClr val="FF6600"/>
            </a:solidFill>
            <a:round/>
            <a:headEnd/>
            <a:tailEnd type="triangle" w="med" len="med"/>
          </a:ln>
        </p:spPr>
        <p:txBody>
          <a:bodyPr/>
          <a:lstStyle/>
          <a:p>
            <a:endParaRPr lang="en-US" dirty="0"/>
          </a:p>
        </p:txBody>
      </p:sp>
      <p:sp>
        <p:nvSpPr>
          <p:cNvPr id="48136" name="Line 118">
            <a:extLst>
              <a:ext uri="{C183D7F6-B498-43B3-948B-1728B52AA6E4}">
                <adec:decorative xmlns:adec="http://schemas.microsoft.com/office/drawing/2017/decorative" val="1"/>
              </a:ext>
            </a:extLst>
          </p:cNvPr>
          <p:cNvSpPr>
            <a:spLocks noChangeShapeType="1"/>
          </p:cNvSpPr>
          <p:nvPr/>
        </p:nvSpPr>
        <p:spPr bwMode="auto">
          <a:xfrm flipV="1">
            <a:off x="4562475" y="5622925"/>
            <a:ext cx="1652588" cy="520700"/>
          </a:xfrm>
          <a:prstGeom prst="line">
            <a:avLst/>
          </a:prstGeom>
          <a:noFill/>
          <a:ln w="12700">
            <a:solidFill>
              <a:srgbClr val="FF6600"/>
            </a:solidFill>
            <a:round/>
            <a:headEnd/>
            <a:tailEnd type="triangle" w="med" len="med"/>
          </a:ln>
        </p:spPr>
        <p:txBody>
          <a:bodyPr/>
          <a:lstStyle/>
          <a:p>
            <a:endParaRPr lang="en-US" dirty="0"/>
          </a:p>
        </p:txBody>
      </p:sp>
      <p:sp>
        <p:nvSpPr>
          <p:cNvPr id="48137" name="Line 122">
            <a:extLst>
              <a:ext uri="{C183D7F6-B498-43B3-948B-1728B52AA6E4}">
                <adec:decorative xmlns:adec="http://schemas.microsoft.com/office/drawing/2017/decorative" val="1"/>
              </a:ext>
            </a:extLst>
          </p:cNvPr>
          <p:cNvSpPr>
            <a:spLocks noChangeShapeType="1"/>
          </p:cNvSpPr>
          <p:nvPr/>
        </p:nvSpPr>
        <p:spPr bwMode="auto">
          <a:xfrm flipV="1">
            <a:off x="4562475" y="5622925"/>
            <a:ext cx="3101975" cy="520700"/>
          </a:xfrm>
          <a:prstGeom prst="line">
            <a:avLst/>
          </a:prstGeom>
          <a:noFill/>
          <a:ln w="12700">
            <a:solidFill>
              <a:srgbClr val="FF6600"/>
            </a:solidFill>
            <a:round/>
            <a:headEnd/>
            <a:tailEnd type="triangle" w="med" len="med"/>
          </a:ln>
        </p:spPr>
        <p:txBody>
          <a:bodyPr/>
          <a:lstStyle/>
          <a:p>
            <a:endParaRPr lang="en-US" dirty="0"/>
          </a:p>
        </p:txBody>
      </p:sp>
      <p:sp>
        <p:nvSpPr>
          <p:cNvPr id="48138" name="Rectangle 123"/>
          <p:cNvSpPr>
            <a:spLocks noChangeArrowheads="1"/>
          </p:cNvSpPr>
          <p:nvPr/>
        </p:nvSpPr>
        <p:spPr bwMode="auto">
          <a:xfrm>
            <a:off x="2887663" y="1597016"/>
            <a:ext cx="3224212" cy="954107"/>
          </a:xfrm>
          <a:prstGeom prst="rect">
            <a:avLst/>
          </a:prstGeom>
          <a:noFill/>
          <a:ln w="9525">
            <a:noFill/>
            <a:miter lim="800000"/>
            <a:headEnd/>
            <a:tailEnd/>
          </a:ln>
        </p:spPr>
        <p:txBody>
          <a:bodyPr anchor="ctr">
            <a:spAutoFit/>
          </a:bodyPr>
          <a:lstStyle/>
          <a:p>
            <a:pPr algn="ctr" eaLnBrk="0" hangingPunct="0"/>
            <a:r>
              <a:rPr lang="en-US" sz="2000" b="1" dirty="0">
                <a:ea typeface="Times New Roman" pitchFamily="18" charset="0"/>
                <a:cs typeface="Arial" pitchFamily="34" charset="0"/>
              </a:rPr>
              <a:t>Performance Measures</a:t>
            </a:r>
            <a:br>
              <a:rPr lang="en-US" b="1" dirty="0">
                <a:ea typeface="Times New Roman" pitchFamily="18" charset="0"/>
                <a:cs typeface="Arial" pitchFamily="34" charset="0"/>
              </a:rPr>
            </a:br>
            <a:endParaRPr lang="en-US" dirty="0">
              <a:latin typeface="Arial" panose="020B0604020202020204" pitchFamily="34" charset="0"/>
              <a:ea typeface="Times New Roman" pitchFamily="18" charset="0"/>
              <a:cs typeface="Arial" pitchFamily="34" charset="0"/>
            </a:endParaRPr>
          </a:p>
        </p:txBody>
      </p:sp>
      <p:graphicFrame>
        <p:nvGraphicFramePr>
          <p:cNvPr id="31063" name="Group 343"/>
          <p:cNvGraphicFramePr>
            <a:graphicFrameLocks noGrp="1"/>
          </p:cNvGraphicFramePr>
          <p:nvPr/>
        </p:nvGraphicFramePr>
        <p:xfrm>
          <a:off x="344488" y="2438400"/>
          <a:ext cx="8512175" cy="3093720"/>
        </p:xfrm>
        <a:graphic>
          <a:graphicData uri="http://schemas.openxmlformats.org/drawingml/2006/table">
            <a:tbl>
              <a:tblPr/>
              <a:tblGrid>
                <a:gridCol w="1671637">
                  <a:extLst>
                    <a:ext uri="{9D8B030D-6E8A-4147-A177-3AD203B41FA5}">
                      <a16:colId xmlns:a16="http://schemas.microsoft.com/office/drawing/2014/main" val="20000"/>
                    </a:ext>
                  </a:extLst>
                </a:gridCol>
                <a:gridCol w="1503363">
                  <a:extLst>
                    <a:ext uri="{9D8B030D-6E8A-4147-A177-3AD203B41FA5}">
                      <a16:colId xmlns:a16="http://schemas.microsoft.com/office/drawing/2014/main" val="20001"/>
                    </a:ext>
                  </a:extLst>
                </a:gridCol>
                <a:gridCol w="1816100">
                  <a:extLst>
                    <a:ext uri="{9D8B030D-6E8A-4147-A177-3AD203B41FA5}">
                      <a16:colId xmlns:a16="http://schemas.microsoft.com/office/drawing/2014/main" val="20002"/>
                    </a:ext>
                  </a:extLst>
                </a:gridCol>
                <a:gridCol w="627062">
                  <a:extLst>
                    <a:ext uri="{9D8B030D-6E8A-4147-A177-3AD203B41FA5}">
                      <a16:colId xmlns:a16="http://schemas.microsoft.com/office/drawing/2014/main" val="20003"/>
                    </a:ext>
                  </a:extLst>
                </a:gridCol>
                <a:gridCol w="1065213">
                  <a:extLst>
                    <a:ext uri="{9D8B030D-6E8A-4147-A177-3AD203B41FA5}">
                      <a16:colId xmlns:a16="http://schemas.microsoft.com/office/drawing/2014/main" val="20004"/>
                    </a:ext>
                  </a:extLst>
                </a:gridCol>
                <a:gridCol w="393700">
                  <a:extLst>
                    <a:ext uri="{9D8B030D-6E8A-4147-A177-3AD203B41FA5}">
                      <a16:colId xmlns:a16="http://schemas.microsoft.com/office/drawing/2014/main" val="20005"/>
                    </a:ext>
                  </a:extLst>
                </a:gridCol>
                <a:gridCol w="1435100">
                  <a:extLst>
                    <a:ext uri="{9D8B030D-6E8A-4147-A177-3AD203B41FA5}">
                      <a16:colId xmlns:a16="http://schemas.microsoft.com/office/drawing/2014/main" val="20006"/>
                    </a:ext>
                  </a:extLst>
                </a:gridCol>
              </a:tblGrid>
              <a:tr h="654050">
                <a:tc gridSpan="4">
                  <a:txBody>
                    <a:bodyPr/>
                    <a:lstStyle/>
                    <a:p>
                      <a:pPr marL="0" marR="0" lvl="0" indent="0" algn="l" defTabSz="914400" rtl="0" eaLnBrk="0" fontAlgn="base" latinLnBrk="0" hangingPunct="0">
                        <a:lnSpc>
                          <a:spcPct val="100000"/>
                        </a:lnSpc>
                        <a:spcBef>
                          <a:spcPct val="0"/>
                        </a:spcBef>
                        <a:spcAft>
                          <a:spcPct val="0"/>
                        </a:spcAft>
                        <a:buClrTx/>
                        <a:buSzTx/>
                        <a:buFontTx/>
                        <a:buNone/>
                        <a:tabLst>
                          <a:tab pos="1146175" algn="l"/>
                          <a:tab pos="2232025" algn="l"/>
                        </a:tabLst>
                      </a:pPr>
                      <a:r>
                        <a:rPr kumimoji="0" lang="en-US" sz="2000" b="0" i="0" u="none" strike="noStrike" cap="none" normalizeH="0" baseline="0" dirty="0">
                          <a:ln>
                            <a:noFill/>
                          </a:ln>
                          <a:solidFill>
                            <a:schemeClr val="tx1"/>
                          </a:solidFill>
                          <a:effectLst/>
                          <a:latin typeface="Arial Narrow" pitchFamily="34" charset="0"/>
                          <a:cs typeface="Times New Roman" pitchFamily="18" charset="0"/>
                        </a:rPr>
                        <a:t>	</a:t>
                      </a:r>
                      <a:r>
                        <a:rPr kumimoji="0" lang="en-US" sz="2400" b="1" i="0" u="none" strike="noStrike" cap="none" normalizeH="0" baseline="0" dirty="0">
                          <a:ln>
                            <a:noFill/>
                          </a:ln>
                          <a:solidFill>
                            <a:schemeClr val="tx1"/>
                          </a:solidFill>
                          <a:effectLst/>
                          <a:latin typeface="Arial Narrow" pitchFamily="34" charset="0"/>
                          <a:cs typeface="Times New Roman" pitchFamily="18" charset="0"/>
                        </a:rPr>
                        <a:t>Performance Goal </a:t>
                      </a:r>
                      <a:r>
                        <a:rPr kumimoji="0" lang="en-US" sz="2400" b="1" i="0" u="none" strike="noStrike" cap="none" normalizeH="0" baseline="0" dirty="0">
                          <a:ln>
                            <a:noFill/>
                          </a:ln>
                          <a:solidFill>
                            <a:schemeClr val="tx1"/>
                          </a:solidFill>
                          <a:effectLst/>
                          <a:latin typeface="Arial" panose="020B0604020202020204" pitchFamily="34" charset="0"/>
                          <a:cs typeface="Times New Roman" pitchFamily="18" charset="0"/>
                        </a:rPr>
                        <a:t>–</a:t>
                      </a:r>
                      <a:r>
                        <a:rPr kumimoji="0" lang="en-US" sz="2400" b="1" i="0" u="none" strike="noStrike" cap="none" normalizeH="0" baseline="0" dirty="0">
                          <a:ln>
                            <a:noFill/>
                          </a:ln>
                          <a:solidFill>
                            <a:schemeClr val="tx1"/>
                          </a:solidFill>
                          <a:effectLst/>
                          <a:latin typeface="Arial Narrow" pitchFamily="34" charset="0"/>
                          <a:cs typeface="Times New Roman" pitchFamily="18" charset="0"/>
                        </a:rPr>
                        <a:t> </a:t>
                      </a:r>
                      <a:r>
                        <a:rPr kumimoji="0" lang="en-US" sz="2400" b="1" i="0" u="none" strike="noStrike" cap="none" normalizeH="0" baseline="0" dirty="0">
                          <a:ln>
                            <a:noFill/>
                          </a:ln>
                          <a:solidFill>
                            <a:schemeClr val="tx1"/>
                          </a:solidFill>
                          <a:effectLst/>
                          <a:latin typeface="Arial" panose="020B0604020202020204" pitchFamily="34" charset="0"/>
                          <a:cs typeface="Times New Roman" pitchFamily="18" charset="0"/>
                        </a:rPr>
                        <a:t>“</a:t>
                      </a:r>
                      <a:r>
                        <a:rPr kumimoji="0" lang="en-US" sz="2400" b="1" i="0" u="none" strike="noStrike" cap="none" normalizeH="0" baseline="0" dirty="0">
                          <a:ln>
                            <a:noFill/>
                          </a:ln>
                          <a:solidFill>
                            <a:schemeClr val="tx1"/>
                          </a:solidFill>
                          <a:effectLst/>
                          <a:latin typeface="Arial Narrow" pitchFamily="34" charset="0"/>
                          <a:cs typeface="Times New Roman" pitchFamily="18" charset="0"/>
                        </a:rPr>
                        <a:t>Pass</a:t>
                      </a:r>
                      <a:r>
                        <a:rPr kumimoji="0" lang="en-US" sz="2400" b="1" i="0" u="none" strike="noStrike" cap="none" normalizeH="0" baseline="0" dirty="0">
                          <a:ln>
                            <a:noFill/>
                          </a:ln>
                          <a:solidFill>
                            <a:schemeClr val="tx1"/>
                          </a:solidFill>
                          <a:effectLst/>
                          <a:latin typeface="Arial" panose="020B0604020202020204" pitchFamily="34" charset="0"/>
                          <a:cs typeface="Times New Roman" pitchFamily="18" charset="0"/>
                        </a:rPr>
                        <a:t>”</a:t>
                      </a:r>
                      <a:r>
                        <a:rPr kumimoji="0" lang="en-US" sz="2000" b="0" i="0" u="none" strike="noStrike" cap="none" normalizeH="0" baseline="0" dirty="0">
                          <a:ln>
                            <a:noFill/>
                          </a:ln>
                          <a:solidFill>
                            <a:schemeClr val="tx1"/>
                          </a:solidFill>
                          <a:effectLst/>
                          <a:latin typeface="Arial Narrow" pitchFamily="34" charset="0"/>
                          <a:cs typeface="Times New Roman" pitchFamily="18" charset="0"/>
                        </a:rPr>
                        <a:t>		|</a:t>
                      </a:r>
                      <a:endParaRPr kumimoji="0" lang="en-US" sz="2000" b="0" i="0" u="none" strike="noStrike" cap="none" normalizeH="0" baseline="0" dirty="0">
                        <a:ln>
                          <a:noFill/>
                        </a:ln>
                        <a:solidFill>
                          <a:schemeClr val="tx1"/>
                        </a:solidFill>
                        <a:effectLst/>
                        <a:latin typeface="Arial" panose="020B0604020202020204" pitchFamily="34" charset="0"/>
                      </a:endParaRPr>
                    </a:p>
                  </a:txBody>
                  <a:tcPr horzOverflow="overflow">
                    <a:lnL w="25400" cap="flat" cmpd="sng" algn="ctr">
                      <a:solidFill>
                        <a:srgbClr val="FF6600"/>
                      </a:solidFill>
                      <a:prstDash val="solid"/>
                      <a:round/>
                      <a:headEnd type="none" w="med" len="med"/>
                      <a:tailEnd type="none" w="med" len="med"/>
                    </a:lnL>
                    <a:lnR>
                      <a:noFill/>
                    </a:lnR>
                    <a:lnT w="25400" cap="flat" cmpd="sng" algn="ctr">
                      <a:solidFill>
                        <a:srgbClr val="FF6600"/>
                      </a:solidFill>
                      <a:prstDash val="solid"/>
                      <a:round/>
                      <a:headEnd type="none" w="med" len="med"/>
                      <a:tailEnd type="none" w="med" len="med"/>
                    </a:lnT>
                    <a:lnB w="25400" cap="flat" cmpd="sng" algn="ctr">
                      <a:solidFill>
                        <a:srgbClr val="FF66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lvl="0" indent="0" algn="l" defTabSz="914400" rtl="0" eaLnBrk="0" fontAlgn="base" latinLnBrk="0" hangingPunct="0">
                        <a:lnSpc>
                          <a:spcPct val="100000"/>
                        </a:lnSpc>
                        <a:spcBef>
                          <a:spcPct val="20000"/>
                        </a:spcBef>
                        <a:spcAft>
                          <a:spcPct val="0"/>
                        </a:spcAft>
                        <a:buClr>
                          <a:srgbClr val="CC3300"/>
                        </a:buClr>
                        <a:buSzPct val="65000"/>
                        <a:buFont typeface="Wingdings" pitchFamily="2" charset="2"/>
                        <a:buNone/>
                        <a:tabLst/>
                      </a:pP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a:noFill/>
                    </a:lnL>
                    <a:lnR>
                      <a:noFill/>
                    </a:lnR>
                    <a:lnT w="28575" cap="flat" cmpd="sng" algn="ctr">
                      <a:solidFill>
                        <a:srgbClr val="FF6600"/>
                      </a:solidFill>
                      <a:prstDash val="solid"/>
                      <a:round/>
                      <a:headEnd type="none" w="med" len="med"/>
                      <a:tailEnd type="none" w="med" len="med"/>
                    </a:lnT>
                    <a:lnB w="28575" cap="flat" cmpd="sng" algn="ctr">
                      <a:solidFill>
                        <a:srgbClr val="FF6600"/>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
                          <a:srgbClr val="CC3300"/>
                        </a:buClr>
                        <a:buSzPct val="65000"/>
                        <a:buFont typeface="Wingdings" pitchFamily="2" charset="2"/>
                        <a:buNone/>
                        <a:tabLst/>
                      </a:pPr>
                      <a:endParaRPr kumimoji="0" lang="en-US" sz="1800" b="0" i="0" u="none" strike="noStrike" cap="none" normalizeH="0" baseline="0" dirty="0">
                        <a:ln>
                          <a:noFill/>
                        </a:ln>
                        <a:solidFill>
                          <a:schemeClr val="tx1"/>
                        </a:solidFill>
                        <a:effectLst/>
                        <a:latin typeface="Arial" panose="020B0604020202020204" pitchFamily="34" charset="0"/>
                      </a:endParaRPr>
                    </a:p>
                  </a:txBody>
                  <a:tcPr horzOverflow="overflow">
                    <a:lnL>
                      <a:noFill/>
                    </a:lnL>
                    <a:lnR w="28575" cap="flat" cmpd="sng" algn="ctr">
                      <a:solidFill>
                        <a:srgbClr val="FF6600"/>
                      </a:solidFill>
                      <a:prstDash val="solid"/>
                      <a:round/>
                      <a:headEnd type="none" w="med" len="med"/>
                      <a:tailEnd type="none" w="med" len="med"/>
                    </a:lnR>
                    <a:lnT w="28575" cap="flat" cmpd="sng" algn="ctr">
                      <a:solidFill>
                        <a:srgbClr val="FF6600"/>
                      </a:solidFill>
                      <a:prstDash val="solid"/>
                      <a:round/>
                      <a:headEnd type="none" w="med" len="med"/>
                      <a:tailEnd type="none" w="med" len="med"/>
                    </a:lnT>
                    <a:lnB w="28575" cap="flat" cmpd="sng" algn="ctr">
                      <a:solidFill>
                        <a:srgbClr val="FF66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48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1" i="0" u="none" strike="noStrike" cap="none" normalizeH="0" baseline="0" dirty="0">
                          <a:ln>
                            <a:noFill/>
                          </a:ln>
                          <a:solidFill>
                            <a:schemeClr val="tx1"/>
                          </a:solidFill>
                          <a:effectLst/>
                          <a:latin typeface="Arial Narrow" pitchFamily="34" charset="0"/>
                          <a:cs typeface="Times New Roman" pitchFamily="18" charset="0"/>
                        </a:rPr>
                        <a:t>5 - Excellent</a:t>
                      </a: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w="25400" cap="flat" cmpd="sng" algn="ctr">
                      <a:solidFill>
                        <a:srgbClr val="FF66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1" i="0" u="none" strike="noStrike" cap="none" normalizeH="0" baseline="0" dirty="0">
                          <a:ln>
                            <a:noFill/>
                          </a:ln>
                          <a:solidFill>
                            <a:schemeClr val="tx1"/>
                          </a:solidFill>
                          <a:effectLst/>
                          <a:latin typeface="Arial Narrow" pitchFamily="34" charset="0"/>
                          <a:cs typeface="Times New Roman" pitchFamily="18" charset="0"/>
                        </a:rPr>
                        <a:t>4 - Good</a:t>
                      </a: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1" i="0" u="none" strike="noStrike" cap="none" normalizeH="0" baseline="0" dirty="0">
                          <a:ln>
                            <a:noFill/>
                          </a:ln>
                          <a:solidFill>
                            <a:schemeClr val="tx1"/>
                          </a:solidFill>
                          <a:effectLst/>
                          <a:latin typeface="Arial Narrow" pitchFamily="34" charset="0"/>
                          <a:cs typeface="Times New Roman" pitchFamily="18" charset="0"/>
                        </a:rPr>
                        <a:t>3 - Fair</a:t>
                      </a: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1" i="0" u="none" strike="noStrike" cap="none" normalizeH="0" baseline="0" dirty="0">
                          <a:ln>
                            <a:noFill/>
                          </a:ln>
                          <a:solidFill>
                            <a:schemeClr val="tx1"/>
                          </a:solidFill>
                          <a:effectLst/>
                          <a:latin typeface="Arial Narrow" pitchFamily="34" charset="0"/>
                          <a:cs typeface="Times New Roman" pitchFamily="18" charset="0"/>
                        </a:rPr>
                        <a:t>2 </a:t>
                      </a:r>
                      <a:r>
                        <a:rPr kumimoji="0" lang="en-US" sz="2100" b="1" i="0" u="none" strike="noStrike" cap="none" normalizeH="0" baseline="0" dirty="0">
                          <a:ln>
                            <a:noFill/>
                          </a:ln>
                          <a:solidFill>
                            <a:schemeClr val="tx1"/>
                          </a:solidFill>
                          <a:effectLst/>
                          <a:latin typeface="Arial" panose="020B0604020202020204" pitchFamily="34" charset="0"/>
                          <a:cs typeface="Times New Roman" pitchFamily="18" charset="0"/>
                        </a:rPr>
                        <a:t>–</a:t>
                      </a:r>
                      <a:r>
                        <a:rPr kumimoji="0" lang="en-US" sz="2100" b="1" i="0" u="none" strike="noStrike" cap="none" normalizeH="0" baseline="0" dirty="0">
                          <a:ln>
                            <a:noFill/>
                          </a:ln>
                          <a:solidFill>
                            <a:schemeClr val="tx1"/>
                          </a:solidFill>
                          <a:effectLst/>
                          <a:latin typeface="Arial Narrow" pitchFamily="34" charset="0"/>
                          <a:cs typeface="Times New Roman" pitchFamily="18" charset="0"/>
                        </a:rPr>
                        <a:t> Poor</a:t>
                      </a: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1" i="0" u="none" strike="noStrike" cap="none" normalizeH="0" baseline="0" dirty="0">
                          <a:ln>
                            <a:noFill/>
                          </a:ln>
                          <a:solidFill>
                            <a:schemeClr val="tx1"/>
                          </a:solidFill>
                          <a:effectLst/>
                          <a:latin typeface="Arial Narrow" pitchFamily="34" charset="0"/>
                          <a:cs typeface="Times New Roman" pitchFamily="18" charset="0"/>
                        </a:rPr>
                        <a:t>1 </a:t>
                      </a:r>
                      <a:r>
                        <a:rPr kumimoji="0" lang="en-US" sz="2100" b="1" i="0" u="none" strike="noStrike" cap="none" normalizeH="0" baseline="0" dirty="0">
                          <a:ln>
                            <a:noFill/>
                          </a:ln>
                          <a:solidFill>
                            <a:schemeClr val="tx1"/>
                          </a:solidFill>
                          <a:effectLst/>
                          <a:latin typeface="Arial" panose="020B0604020202020204" pitchFamily="34" charset="0"/>
                          <a:cs typeface="Times New Roman" pitchFamily="18" charset="0"/>
                        </a:rPr>
                        <a:t>–</a:t>
                      </a:r>
                      <a:r>
                        <a:rPr kumimoji="0" lang="en-US" sz="2100" b="1" i="0" u="none" strike="noStrike" cap="none" normalizeH="0" baseline="0" dirty="0">
                          <a:ln>
                            <a:noFill/>
                          </a:ln>
                          <a:solidFill>
                            <a:schemeClr val="tx1"/>
                          </a:solidFill>
                          <a:effectLst/>
                          <a:latin typeface="Arial Narrow" pitchFamily="34" charset="0"/>
                          <a:cs typeface="Times New Roman" pitchFamily="18" charset="0"/>
                        </a:rPr>
                        <a:t> Very Poor</a:t>
                      </a:r>
                      <a:endParaRPr kumimoji="0" lang="en-US" sz="21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FF6600"/>
                      </a:solidFill>
                      <a:prstDash val="solid"/>
                      <a:round/>
                      <a:headEnd type="none" w="med" len="med"/>
                      <a:tailEnd type="none" w="med" len="med"/>
                    </a:lnR>
                    <a:lnT w="28575" cap="flat" cmpd="sng" algn="ctr">
                      <a:solidFill>
                        <a:srgbClr val="FF6600"/>
                      </a:solidFill>
                      <a:prstDash val="solid"/>
                      <a:round/>
                      <a:headEnd type="none" w="med" len="med"/>
                      <a:tailEnd type="none" w="med" len="med"/>
                    </a:lnT>
                    <a:lnB w="12700" cap="flat" cmpd="sng" algn="ctr">
                      <a:solidFill>
                        <a:srgbClr val="FF6600"/>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1"/>
                  </a:ext>
                </a:extLst>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80963" algn="l"/>
                          <a:tab pos="441325" algn="l"/>
                        </a:tabLst>
                      </a:pPr>
                      <a:r>
                        <a:rPr kumimoji="0" lang="en-US" sz="2000" b="1" i="0" u="none" strike="noStrike" cap="none" normalizeH="0" baseline="0" dirty="0">
                          <a:ln>
                            <a:noFill/>
                          </a:ln>
                          <a:solidFill>
                            <a:schemeClr val="tx1"/>
                          </a:solidFill>
                          <a:effectLst/>
                          <a:latin typeface="Arial Narrow" pitchFamily="34" charset="0"/>
                          <a:cs typeface="Times New Roman" pitchFamily="18" charset="0"/>
                        </a:rPr>
                        <a:t>Work zone crash rate 20% less than pre-construction crash rate</a:t>
                      </a:r>
                      <a:endParaRPr kumimoji="0" lang="en-US" sz="2000" b="1" i="0" u="none" strike="noStrike" cap="none" normalizeH="0" baseline="0" dirty="0">
                        <a:ln>
                          <a:noFill/>
                        </a:ln>
                        <a:solidFill>
                          <a:schemeClr val="tx1"/>
                        </a:solidFill>
                        <a:effectLst/>
                        <a:latin typeface="Arial" panose="020B0604020202020204" pitchFamily="34" charset="0"/>
                      </a:endParaRPr>
                    </a:p>
                  </a:txBody>
                  <a:tcPr horzOverflow="overflow">
                    <a:lnL w="25400" cap="flat" cmpd="sng" algn="ctr">
                      <a:solidFill>
                        <a:srgbClr val="FF66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66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80963" algn="l"/>
                          <a:tab pos="441325" algn="l"/>
                        </a:tabLst>
                      </a:pPr>
                      <a:r>
                        <a:rPr kumimoji="0" lang="en-US" sz="2000" b="1" i="0" u="none" strike="noStrike" cap="none" normalizeH="0" baseline="0" dirty="0">
                          <a:ln>
                            <a:noFill/>
                          </a:ln>
                          <a:solidFill>
                            <a:schemeClr val="tx1"/>
                          </a:solidFill>
                          <a:effectLst/>
                          <a:latin typeface="Arial Narrow" pitchFamily="34" charset="0"/>
                          <a:cs typeface="Times New Roman" pitchFamily="18" charset="0"/>
                        </a:rPr>
                        <a:t>Work zone crash rate equal to pre-construction crash rate</a:t>
                      </a:r>
                      <a:endParaRPr kumimoji="0" lang="en-U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66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80963" algn="l"/>
                          <a:tab pos="441325" algn="l"/>
                        </a:tabLst>
                      </a:pPr>
                      <a:r>
                        <a:rPr kumimoji="0" lang="en-US" sz="2000" b="1" i="0" u="none" strike="noStrike" cap="none" normalizeH="0" baseline="0" dirty="0">
                          <a:ln>
                            <a:noFill/>
                          </a:ln>
                          <a:solidFill>
                            <a:schemeClr val="tx1"/>
                          </a:solidFill>
                          <a:effectLst/>
                          <a:latin typeface="Arial Narrow" pitchFamily="34" charset="0"/>
                          <a:cs typeface="Times New Roman" pitchFamily="18" charset="0"/>
                        </a:rPr>
                        <a:t>Work zone crash rate 20% higher than pre-construction crash rate</a:t>
                      </a:r>
                      <a:endParaRPr kumimoji="0" lang="en-U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66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tab pos="80963" algn="l"/>
                          <a:tab pos="441325" algn="l"/>
                        </a:tabLst>
                      </a:pPr>
                      <a:r>
                        <a:rPr kumimoji="0" lang="en-US" sz="2000" b="1" i="0" u="none" strike="noStrike" cap="none" normalizeH="0" baseline="0" dirty="0">
                          <a:ln>
                            <a:noFill/>
                          </a:ln>
                          <a:solidFill>
                            <a:schemeClr val="tx1"/>
                          </a:solidFill>
                          <a:effectLst/>
                          <a:latin typeface="Arial Narrow" pitchFamily="34" charset="0"/>
                          <a:cs typeface="Times New Roman" pitchFamily="18" charset="0"/>
                        </a:rPr>
                        <a:t>Work zone crash rate 30% higher than pre-construction crash rate</a:t>
                      </a:r>
                      <a:endParaRPr kumimoji="0" lang="en-U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66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tab pos="80963" algn="l"/>
                          <a:tab pos="441325" algn="l"/>
                        </a:tabLst>
                      </a:pPr>
                      <a:r>
                        <a:rPr kumimoji="0" lang="en-US" sz="2000" b="1" i="0" u="none" strike="noStrike" cap="none" normalizeH="0" baseline="0" dirty="0">
                          <a:ln>
                            <a:noFill/>
                          </a:ln>
                          <a:solidFill>
                            <a:schemeClr val="tx1"/>
                          </a:solidFill>
                          <a:effectLst/>
                          <a:latin typeface="Arial Narrow" pitchFamily="34" charset="0"/>
                          <a:cs typeface="Times New Roman" pitchFamily="18" charset="0"/>
                        </a:rPr>
                        <a:t>Work zone crash rate more than 30% higher than pre-construction crash rate</a:t>
                      </a:r>
                      <a:endParaRPr kumimoji="0" lang="en-US" sz="2000" b="1"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FF6600"/>
                      </a:solidFill>
                      <a:prstDash val="solid"/>
                      <a:round/>
                      <a:headEnd type="none" w="med" len="med"/>
                      <a:tailEnd type="none" w="med" len="med"/>
                    </a:lnR>
                    <a:lnT w="12700" cap="flat" cmpd="sng" algn="ctr">
                      <a:solidFill>
                        <a:srgbClr val="FF66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2"/>
                  </a:ext>
                </a:extLst>
              </a:tr>
            </a:tbl>
          </a:graphicData>
        </a:graphic>
      </p:graphicFrame>
      <p:sp>
        <p:nvSpPr>
          <p:cNvPr id="48166" name="Rectangle 300"/>
          <p:cNvSpPr>
            <a:spLocks noChangeArrowheads="1"/>
          </p:cNvSpPr>
          <p:nvPr/>
        </p:nvSpPr>
        <p:spPr bwMode="auto">
          <a:xfrm>
            <a:off x="2759075" y="6122988"/>
            <a:ext cx="3632200" cy="396875"/>
          </a:xfrm>
          <a:prstGeom prst="rect">
            <a:avLst/>
          </a:prstGeom>
          <a:noFill/>
          <a:ln w="9525">
            <a:noFill/>
            <a:miter lim="800000"/>
            <a:headEnd/>
            <a:tailEnd/>
          </a:ln>
        </p:spPr>
        <p:txBody>
          <a:bodyPr anchor="ctr">
            <a:spAutoFit/>
          </a:bodyPr>
          <a:lstStyle/>
          <a:p>
            <a:pPr algn="ctr" eaLnBrk="0" hangingPunct="0"/>
            <a:r>
              <a:rPr lang="en-US" sz="2000" b="1" dirty="0">
                <a:ea typeface="Times New Roman" pitchFamily="18" charset="0"/>
                <a:cs typeface="Arial" pitchFamily="34" charset="0"/>
              </a:rPr>
              <a:t> Levels of Performance</a:t>
            </a:r>
            <a:endParaRPr lang="en-US" sz="2000" dirty="0">
              <a:latin typeface="Arial" panose="020B0604020202020204" pitchFamily="34" charset="0"/>
              <a:ea typeface="Times New Roman" pitchFamily="18" charset="0"/>
              <a:cs typeface="Arial" pitchFamily="34" charset="0"/>
            </a:endParaRPr>
          </a:p>
        </p:txBody>
      </p:sp>
      <p:sp>
        <p:nvSpPr>
          <p:cNvPr id="48167" name="Line 319">
            <a:extLst>
              <a:ext uri="{C183D7F6-B498-43B3-948B-1728B52AA6E4}">
                <adec:decorative xmlns:adec="http://schemas.microsoft.com/office/drawing/2017/decorative" val="1"/>
              </a:ext>
            </a:extLst>
          </p:cNvPr>
          <p:cNvSpPr>
            <a:spLocks noChangeShapeType="1"/>
          </p:cNvSpPr>
          <p:nvPr/>
        </p:nvSpPr>
        <p:spPr bwMode="auto">
          <a:xfrm flipV="1">
            <a:off x="355600" y="5530850"/>
            <a:ext cx="8512175" cy="12700"/>
          </a:xfrm>
          <a:prstGeom prst="line">
            <a:avLst/>
          </a:prstGeom>
          <a:noFill/>
          <a:ln w="28575">
            <a:solidFill>
              <a:srgbClr val="FF6600"/>
            </a:solidFill>
            <a:round/>
            <a:headEnd/>
            <a:tailEnd/>
          </a:ln>
        </p:spPr>
        <p:txBody>
          <a:bodyPr/>
          <a:lstStyle/>
          <a:p>
            <a:endParaRPr lang="en-US" dirty="0"/>
          </a:p>
        </p:txBody>
      </p:sp>
      <p:sp>
        <p:nvSpPr>
          <p:cNvPr id="48168" name="Line 321">
            <a:extLst>
              <a:ext uri="{C183D7F6-B498-43B3-948B-1728B52AA6E4}">
                <adec:decorative xmlns:adec="http://schemas.microsoft.com/office/drawing/2017/decorative" val="1"/>
              </a:ext>
            </a:extLst>
          </p:cNvPr>
          <p:cNvSpPr>
            <a:spLocks noChangeShapeType="1"/>
          </p:cNvSpPr>
          <p:nvPr/>
        </p:nvSpPr>
        <p:spPr bwMode="auto">
          <a:xfrm>
            <a:off x="4506913" y="2097088"/>
            <a:ext cx="0" cy="184150"/>
          </a:xfrm>
          <a:prstGeom prst="line">
            <a:avLst/>
          </a:prstGeom>
          <a:noFill/>
          <a:ln w="9525">
            <a:solidFill>
              <a:schemeClr val="tx1"/>
            </a:solidFill>
            <a:round/>
            <a:headEnd/>
            <a:tailEnd/>
          </a:ln>
        </p:spPr>
        <p:txBody>
          <a:bodyPr/>
          <a:lstStyle/>
          <a:p>
            <a:endParaRPr lang="en-US" dirty="0"/>
          </a:p>
        </p:txBody>
      </p:sp>
      <p:grpSp>
        <p:nvGrpSpPr>
          <p:cNvPr id="48169" name="Group 329">
            <a:extLst>
              <a:ext uri="{C183D7F6-B498-43B3-948B-1728B52AA6E4}">
                <adec:decorative xmlns:adec="http://schemas.microsoft.com/office/drawing/2017/decorative" val="1"/>
              </a:ext>
            </a:extLst>
          </p:cNvPr>
          <p:cNvGrpSpPr>
            <a:grpSpLocks/>
          </p:cNvGrpSpPr>
          <p:nvPr/>
        </p:nvGrpSpPr>
        <p:grpSpPr bwMode="auto">
          <a:xfrm>
            <a:off x="242888" y="2281238"/>
            <a:ext cx="8637587" cy="160337"/>
            <a:chOff x="224" y="1437"/>
            <a:chExt cx="5299" cy="101"/>
          </a:xfrm>
        </p:grpSpPr>
        <p:sp>
          <p:nvSpPr>
            <p:cNvPr id="48170" name="Line 320"/>
            <p:cNvSpPr>
              <a:spLocks noChangeShapeType="1"/>
            </p:cNvSpPr>
            <p:nvPr/>
          </p:nvSpPr>
          <p:spPr bwMode="auto">
            <a:xfrm>
              <a:off x="224" y="1443"/>
              <a:ext cx="5299" cy="0"/>
            </a:xfrm>
            <a:prstGeom prst="line">
              <a:avLst/>
            </a:prstGeom>
            <a:noFill/>
            <a:ln w="9525">
              <a:solidFill>
                <a:schemeClr val="tx1"/>
              </a:solidFill>
              <a:round/>
              <a:headEnd/>
              <a:tailEnd/>
            </a:ln>
          </p:spPr>
          <p:txBody>
            <a:bodyPr/>
            <a:lstStyle/>
            <a:p>
              <a:endParaRPr lang="en-US" dirty="0"/>
            </a:p>
          </p:txBody>
        </p:sp>
        <p:sp>
          <p:nvSpPr>
            <p:cNvPr id="48171" name="Line 322"/>
            <p:cNvSpPr>
              <a:spLocks noChangeShapeType="1"/>
            </p:cNvSpPr>
            <p:nvPr/>
          </p:nvSpPr>
          <p:spPr bwMode="auto">
            <a:xfrm>
              <a:off x="230" y="1443"/>
              <a:ext cx="0" cy="95"/>
            </a:xfrm>
            <a:prstGeom prst="line">
              <a:avLst/>
            </a:prstGeom>
            <a:noFill/>
            <a:ln w="9525">
              <a:solidFill>
                <a:schemeClr val="tx1"/>
              </a:solidFill>
              <a:round/>
              <a:headEnd/>
              <a:tailEnd/>
            </a:ln>
          </p:spPr>
          <p:txBody>
            <a:bodyPr/>
            <a:lstStyle/>
            <a:p>
              <a:endParaRPr lang="en-US" dirty="0"/>
            </a:p>
          </p:txBody>
        </p:sp>
        <p:sp>
          <p:nvSpPr>
            <p:cNvPr id="48172" name="Line 323"/>
            <p:cNvSpPr>
              <a:spLocks noChangeShapeType="1"/>
            </p:cNvSpPr>
            <p:nvPr/>
          </p:nvSpPr>
          <p:spPr bwMode="auto">
            <a:xfrm>
              <a:off x="5523" y="1437"/>
              <a:ext cx="0" cy="74"/>
            </a:xfrm>
            <a:prstGeom prst="line">
              <a:avLst/>
            </a:prstGeom>
            <a:noFill/>
            <a:ln w="9525">
              <a:solidFill>
                <a:schemeClr val="tx1"/>
              </a:solidFill>
              <a:round/>
              <a:headEnd/>
              <a:tailEnd/>
            </a:ln>
          </p:spPr>
          <p:txBody>
            <a:bodyPr/>
            <a:lstStyle/>
            <a:p>
              <a:endParaRPr lang="en-US" dirty="0"/>
            </a:p>
          </p:txBody>
        </p:sp>
      </p:grpSp>
      <p:sp>
        <p:nvSpPr>
          <p:cNvPr id="2" name="Google Shape;74;p1">
            <a:extLst>
              <a:ext uri="{FF2B5EF4-FFF2-40B4-BE49-F238E27FC236}">
                <a16:creationId xmlns:a16="http://schemas.microsoft.com/office/drawing/2014/main" id="{45666A18-5F75-3423-AE1A-3C964201D53C}"/>
              </a:ext>
            </a:extLst>
          </p:cNvPr>
          <p:cNvSpPr/>
          <p:nvPr/>
        </p:nvSpPr>
        <p:spPr>
          <a:xfrm>
            <a:off x="6589713" y="827505"/>
            <a:ext cx="215715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dirty="0">
                <a:solidFill>
                  <a:srgbClr val="000000"/>
                </a:solidFill>
                <a:latin typeface="Arial" panose="020B0604020202020204" pitchFamily="34" charset="0"/>
                <a:ea typeface="Open Sans"/>
                <a:cs typeface="Arial" panose="020B0604020202020204" pitchFamily="34" charset="0"/>
                <a:sym typeface="Open Sans"/>
              </a:rPr>
              <a:t>Source: Work Zone Safety Performance Measures Guidebook</a:t>
            </a:r>
            <a:endParaRPr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860503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9"/>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lstStyle/>
          <a:p>
            <a:fld id="{AE573741-1FEE-4FF0-8273-52A801E472F6}" type="slidenum">
              <a:rPr lang="en-US"/>
              <a:pPr/>
              <a:t>44</a:t>
            </a:fld>
            <a:endParaRPr lang="en-US" dirty="0"/>
          </a:p>
        </p:txBody>
      </p:sp>
      <p:sp>
        <p:nvSpPr>
          <p:cNvPr id="138242" name="Rectangle 2"/>
          <p:cNvSpPr>
            <a:spLocks noGrp="1" noChangeArrowheads="1"/>
          </p:cNvSpPr>
          <p:nvPr>
            <p:ph type="title"/>
          </p:nvPr>
        </p:nvSpPr>
        <p:spPr>
          <a:xfrm>
            <a:off x="381000" y="136525"/>
            <a:ext cx="8610600" cy="1325563"/>
          </a:xfrm>
        </p:spPr>
        <p:txBody>
          <a:bodyPr/>
          <a:lstStyle/>
          <a:p>
            <a:pPr>
              <a:defRPr/>
            </a:pPr>
            <a:r>
              <a:rPr lang="en-US" dirty="0"/>
              <a:t>Additional Examples</a:t>
            </a:r>
            <a:br>
              <a:rPr lang="en-US" dirty="0"/>
            </a:br>
            <a:r>
              <a:rPr lang="en-US" dirty="0"/>
              <a:t>of Safety Performance Goals</a:t>
            </a:r>
          </a:p>
        </p:txBody>
      </p:sp>
      <p:sp>
        <p:nvSpPr>
          <p:cNvPr id="49156" name="Rectangle 3"/>
          <p:cNvSpPr>
            <a:spLocks noGrp="1" noChangeArrowheads="1"/>
          </p:cNvSpPr>
          <p:nvPr>
            <p:ph type="body" idx="1"/>
          </p:nvPr>
        </p:nvSpPr>
        <p:spPr>
          <a:xfrm>
            <a:off x="228600" y="1752600"/>
            <a:ext cx="8534400" cy="4953000"/>
          </a:xfrm>
          <a:solidFill>
            <a:schemeClr val="bg1"/>
          </a:solidFill>
        </p:spPr>
        <p:txBody>
          <a:bodyPr/>
          <a:lstStyle/>
          <a:p>
            <a:pPr>
              <a:lnSpc>
                <a:spcPct val="90000"/>
              </a:lnSpc>
            </a:pPr>
            <a:r>
              <a:rPr lang="en-US" b="1" dirty="0"/>
              <a:t>Pass/fail </a:t>
            </a:r>
            <a:r>
              <a:rPr lang="en-US" dirty="0"/>
              <a:t>– Incident Rate (IR) for worker injuries is less than 4.0 </a:t>
            </a:r>
          </a:p>
          <a:p>
            <a:pPr>
              <a:lnSpc>
                <a:spcPct val="90000"/>
              </a:lnSpc>
            </a:pPr>
            <a:r>
              <a:rPr lang="en-US" b="1" dirty="0"/>
              <a:t>Subjective</a:t>
            </a:r>
            <a:r>
              <a:rPr lang="en-US" dirty="0"/>
              <a:t> – Drivers feel safe traveling through work zones</a:t>
            </a:r>
          </a:p>
          <a:p>
            <a:pPr>
              <a:lnSpc>
                <a:spcPct val="90000"/>
              </a:lnSpc>
            </a:pPr>
            <a:r>
              <a:rPr lang="en-US" b="1" dirty="0"/>
              <a:t>Surrogate/Congestion</a:t>
            </a:r>
            <a:r>
              <a:rPr lang="en-US" dirty="0"/>
              <a:t> – No stopped queues in the work zone longer than ¼ mile</a:t>
            </a:r>
          </a:p>
          <a:p>
            <a:pPr>
              <a:lnSpc>
                <a:spcPct val="90000"/>
              </a:lnSpc>
            </a:pPr>
            <a:r>
              <a:rPr lang="en-US" b="1" dirty="0"/>
              <a:t>Policy </a:t>
            </a:r>
            <a:r>
              <a:rPr lang="en-US" dirty="0"/>
              <a:t>– Respond to all customer complaints within 24 hours</a:t>
            </a:r>
          </a:p>
          <a:p>
            <a:pPr>
              <a:lnSpc>
                <a:spcPct val="90000"/>
              </a:lnSpc>
            </a:pPr>
            <a:r>
              <a:rPr lang="en-US" b="1" dirty="0"/>
              <a:t>State/Agency Level </a:t>
            </a:r>
            <a:r>
              <a:rPr lang="en-US" dirty="0"/>
              <a:t>– No construction-related fatalities in work zones State-wide in the year</a:t>
            </a:r>
          </a:p>
        </p:txBody>
      </p:sp>
    </p:spTree>
    <p:extLst>
      <p:ext uri="{BB962C8B-B14F-4D97-AF65-F5344CB8AC3E}">
        <p14:creationId xmlns:p14="http://schemas.microsoft.com/office/powerpoint/2010/main" val="26567665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
            <a:ext cx="8763000" cy="1295400"/>
          </a:xfrm>
        </p:spPr>
        <p:txBody>
          <a:bodyPr/>
          <a:lstStyle/>
          <a:p>
            <a:pPr>
              <a:defRPr/>
            </a:pPr>
            <a:r>
              <a:rPr lang="en-US" dirty="0"/>
              <a:t>Others</a:t>
            </a:r>
          </a:p>
        </p:txBody>
      </p:sp>
      <p:sp>
        <p:nvSpPr>
          <p:cNvPr id="50179" name="Content Placeholder 2"/>
          <p:cNvSpPr>
            <a:spLocks noGrp="1"/>
          </p:cNvSpPr>
          <p:nvPr>
            <p:ph idx="1"/>
          </p:nvPr>
        </p:nvSpPr>
        <p:spPr>
          <a:xfrm>
            <a:off x="381000" y="1295401"/>
            <a:ext cx="8458200" cy="4343400"/>
          </a:xfrm>
        </p:spPr>
        <p:txBody>
          <a:bodyPr/>
          <a:lstStyle/>
          <a:p>
            <a:r>
              <a:rPr lang="en-US" dirty="0"/>
              <a:t>Number of stops</a:t>
            </a:r>
          </a:p>
          <a:p>
            <a:r>
              <a:rPr lang="en-US" dirty="0"/>
              <a:t>Emissions</a:t>
            </a:r>
          </a:p>
          <a:p>
            <a:r>
              <a:rPr lang="en-US" dirty="0"/>
              <a:t>Noise level</a:t>
            </a:r>
          </a:p>
          <a:p>
            <a:r>
              <a:rPr lang="en-US" dirty="0"/>
              <a:t>Others?</a:t>
            </a:r>
          </a:p>
          <a:p>
            <a:endParaRPr lang="en-US" dirty="0"/>
          </a:p>
        </p:txBody>
      </p:sp>
      <p:sp>
        <p:nvSpPr>
          <p:cNvPr id="4" name="TextBox 3"/>
          <p:cNvSpPr txBox="1">
            <a:spLocks noChangeArrowheads="1"/>
          </p:cNvSpPr>
          <p:nvPr/>
        </p:nvSpPr>
        <p:spPr bwMode="auto">
          <a:xfrm>
            <a:off x="381000" y="3886200"/>
            <a:ext cx="8458200" cy="1384995"/>
          </a:xfrm>
          <a:prstGeom prst="rect">
            <a:avLst/>
          </a:prstGeom>
          <a:solidFill>
            <a:schemeClr val="bg1"/>
          </a:solidFill>
          <a:ln w="9525">
            <a:noFill/>
            <a:miter lim="800000"/>
            <a:headEnd/>
            <a:tailEnd/>
          </a:ln>
        </p:spPr>
        <p:txBody>
          <a:bodyPr wrap="square">
            <a:spAutoFit/>
          </a:bodyPr>
          <a:lstStyle/>
          <a:p>
            <a:pPr>
              <a:defRPr/>
            </a:pPr>
            <a:r>
              <a:rPr lang="en-US" sz="2800" b="1" dirty="0">
                <a:latin typeface="Arial" panose="020B0604020202020204" pitchFamily="34" charset="0"/>
              </a:rPr>
              <a:t>ASK:</a:t>
            </a:r>
          </a:p>
          <a:p>
            <a:pPr marL="465138" indent="-465138">
              <a:buFontTx/>
              <a:buAutoNum type="arabicPeriod"/>
              <a:defRPr/>
            </a:pPr>
            <a:r>
              <a:rPr lang="en-US" sz="2800" b="1" dirty="0">
                <a:latin typeface="Arial" panose="020B0604020202020204" pitchFamily="34" charset="0"/>
              </a:rPr>
              <a:t>Which PMs are critical to me? </a:t>
            </a:r>
          </a:p>
          <a:p>
            <a:pPr marL="465138" indent="-465138">
              <a:buFontTx/>
              <a:buAutoNum type="arabicPeriod"/>
              <a:defRPr/>
            </a:pPr>
            <a:r>
              <a:rPr lang="en-US" sz="2800" b="1" dirty="0">
                <a:latin typeface="Arial" panose="020B0604020202020204" pitchFamily="34" charset="0"/>
              </a:rPr>
              <a:t>Does this assessment give me these PMs?</a:t>
            </a:r>
          </a:p>
        </p:txBody>
      </p:sp>
    </p:spTree>
    <p:extLst>
      <p:ext uri="{BB962C8B-B14F-4D97-AF65-F5344CB8AC3E}">
        <p14:creationId xmlns:p14="http://schemas.microsoft.com/office/powerpoint/2010/main" val="99874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D2C07-6574-46BE-BF47-D874596AEB39}"/>
              </a:ext>
            </a:extLst>
          </p:cNvPr>
          <p:cNvSpPr>
            <a:spLocks noGrp="1"/>
          </p:cNvSpPr>
          <p:nvPr>
            <p:ph type="title"/>
          </p:nvPr>
        </p:nvSpPr>
        <p:spPr/>
        <p:txBody>
          <a:bodyPr/>
          <a:lstStyle/>
          <a:p>
            <a:r>
              <a:rPr lang="en-US" dirty="0"/>
              <a:t>7. Maintenance &amp; Operation</a:t>
            </a:r>
          </a:p>
        </p:txBody>
      </p:sp>
      <p:sp>
        <p:nvSpPr>
          <p:cNvPr id="3" name="Content Placeholder 2">
            <a:extLst>
              <a:ext uri="{FF2B5EF4-FFF2-40B4-BE49-F238E27FC236}">
                <a16:creationId xmlns:a16="http://schemas.microsoft.com/office/drawing/2014/main" id="{4ED19883-2225-4D91-8D1A-A415E413C05B}"/>
              </a:ext>
            </a:extLst>
          </p:cNvPr>
          <p:cNvSpPr>
            <a:spLocks noGrp="1"/>
          </p:cNvSpPr>
          <p:nvPr>
            <p:ph idx="1"/>
          </p:nvPr>
        </p:nvSpPr>
        <p:spPr>
          <a:xfrm>
            <a:off x="533400" y="1600200"/>
            <a:ext cx="3733800" cy="4359429"/>
          </a:xfrm>
        </p:spPr>
        <p:txBody>
          <a:bodyPr/>
          <a:lstStyle/>
          <a:p>
            <a:r>
              <a:rPr lang="en-US" dirty="0"/>
              <a:t>Trained workers</a:t>
            </a:r>
          </a:p>
          <a:p>
            <a:r>
              <a:rPr lang="en-US" dirty="0"/>
              <a:t>Inspection requirements</a:t>
            </a:r>
          </a:p>
          <a:p>
            <a:r>
              <a:rPr lang="en-US" dirty="0"/>
              <a:t>Documentation</a:t>
            </a:r>
          </a:p>
          <a:p>
            <a:r>
              <a:rPr lang="en-US" dirty="0"/>
              <a:t>Modification guidelines</a:t>
            </a:r>
          </a:p>
          <a:p>
            <a:r>
              <a:rPr lang="en-US" dirty="0"/>
              <a:t>Adjustments</a:t>
            </a:r>
          </a:p>
        </p:txBody>
      </p:sp>
      <p:pic>
        <p:nvPicPr>
          <p:cNvPr id="4" name="Picture 3" descr="Flagger with Slow Paddle">
            <a:extLst>
              <a:ext uri="{FF2B5EF4-FFF2-40B4-BE49-F238E27FC236}">
                <a16:creationId xmlns:a16="http://schemas.microsoft.com/office/drawing/2014/main" id="{0E9E0240-D047-481A-8D6A-5FFB981F02DC}"/>
              </a:ext>
            </a:extLst>
          </p:cNvPr>
          <p:cNvPicPr>
            <a:picLocks noChangeAspect="1"/>
          </p:cNvPicPr>
          <p:nvPr/>
        </p:nvPicPr>
        <p:blipFill>
          <a:blip r:embed="rId3"/>
          <a:stretch>
            <a:fillRect/>
          </a:stretch>
        </p:blipFill>
        <p:spPr>
          <a:xfrm>
            <a:off x="4241800" y="1905000"/>
            <a:ext cx="4045629" cy="2697086"/>
          </a:xfrm>
          <a:prstGeom prst="rect">
            <a:avLst/>
          </a:prstGeom>
        </p:spPr>
      </p:pic>
      <p:sp>
        <p:nvSpPr>
          <p:cNvPr id="5" name="Google Shape;74;p1">
            <a:extLst>
              <a:ext uri="{FF2B5EF4-FFF2-40B4-BE49-F238E27FC236}">
                <a16:creationId xmlns:a16="http://schemas.microsoft.com/office/drawing/2014/main" id="{5DC1B1E0-7EB1-ABC1-8865-32BE33F2C877}"/>
              </a:ext>
            </a:extLst>
          </p:cNvPr>
          <p:cNvSpPr/>
          <p:nvPr/>
        </p:nvSpPr>
        <p:spPr>
          <a:xfrm>
            <a:off x="7239000" y="467499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5" descr="Flagger with Slow Paddle">
            <a:extLst>
              <a:ext uri="{FF2B5EF4-FFF2-40B4-BE49-F238E27FC236}">
                <a16:creationId xmlns:a16="http://schemas.microsoft.com/office/drawing/2014/main" id="{8B9FBBB2-2EE4-005D-B8B2-6803565F649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71574" t="45204" r="20892" b="43495"/>
          <a:stretch/>
        </p:blipFill>
        <p:spPr>
          <a:xfrm>
            <a:off x="7162799" y="3124200"/>
            <a:ext cx="304801" cy="304800"/>
          </a:xfrm>
          <a:prstGeom prst="rect">
            <a:avLst/>
          </a:prstGeom>
        </p:spPr>
      </p:pic>
    </p:spTree>
    <p:extLst>
      <p:ext uri="{BB962C8B-B14F-4D97-AF65-F5344CB8AC3E}">
        <p14:creationId xmlns:p14="http://schemas.microsoft.com/office/powerpoint/2010/main" val="23776062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Identifying Work Zone Strategies</a:t>
            </a:r>
          </a:p>
        </p:txBody>
      </p:sp>
      <p:sp>
        <p:nvSpPr>
          <p:cNvPr id="51203" name="Content Placeholder 2" descr="NCHRP  Report 581 - Design of Construction Work Zones on High-Speed Highways booklet"/>
          <p:cNvSpPr>
            <a:spLocks noGrp="1"/>
          </p:cNvSpPr>
          <p:nvPr>
            <p:ph idx="1"/>
          </p:nvPr>
        </p:nvSpPr>
        <p:spPr>
          <a:xfrm>
            <a:off x="457200" y="1828800"/>
            <a:ext cx="4267200" cy="4343400"/>
          </a:xfrm>
        </p:spPr>
        <p:txBody>
          <a:bodyPr/>
          <a:lstStyle/>
          <a:p>
            <a:r>
              <a:rPr lang="en-US" dirty="0"/>
              <a:t>Based on:</a:t>
            </a:r>
          </a:p>
          <a:p>
            <a:pPr lvl="1"/>
            <a:r>
              <a:rPr lang="en-US" dirty="0"/>
              <a:t>Experience</a:t>
            </a:r>
          </a:p>
          <a:p>
            <a:pPr lvl="1"/>
            <a:r>
              <a:rPr lang="en-US" dirty="0"/>
              <a:t>Guidance</a:t>
            </a:r>
          </a:p>
          <a:p>
            <a:pPr lvl="1"/>
            <a:r>
              <a:rPr lang="en-US" dirty="0"/>
              <a:t>Judgment</a:t>
            </a:r>
          </a:p>
          <a:p>
            <a:pPr lvl="1"/>
            <a:r>
              <a:rPr lang="en-US" dirty="0"/>
              <a:t>Cost?</a:t>
            </a:r>
          </a:p>
          <a:p>
            <a:r>
              <a:rPr lang="en-US" dirty="0"/>
              <a:t>NCHRP 581 has guidance</a:t>
            </a:r>
          </a:p>
          <a:p>
            <a:endParaRPr lang="en-US" dirty="0"/>
          </a:p>
        </p:txBody>
      </p:sp>
      <p:pic>
        <p:nvPicPr>
          <p:cNvPr id="51204" name="Picture 4" descr="NCHRP Report 581 cover image"/>
          <p:cNvPicPr>
            <a:picLocks noChangeAspect="1" noChangeArrowheads="1"/>
          </p:cNvPicPr>
          <p:nvPr/>
        </p:nvPicPr>
        <p:blipFill>
          <a:blip r:embed="rId3" cstate="print"/>
          <a:srcRect/>
          <a:stretch>
            <a:fillRect/>
          </a:stretch>
        </p:blipFill>
        <p:spPr bwMode="auto">
          <a:xfrm>
            <a:off x="4191000" y="1845365"/>
            <a:ext cx="4200525" cy="3562350"/>
          </a:xfrm>
          <a:prstGeom prst="rect">
            <a:avLst/>
          </a:prstGeom>
          <a:noFill/>
          <a:ln w="57150">
            <a:solidFill>
              <a:srgbClr val="C00000"/>
            </a:solidFill>
            <a:miter lim="800000"/>
            <a:headEnd/>
            <a:tailEnd/>
          </a:ln>
        </p:spPr>
      </p:pic>
      <p:sp>
        <p:nvSpPr>
          <p:cNvPr id="3" name="Google Shape;74;p1">
            <a:extLst>
              <a:ext uri="{FF2B5EF4-FFF2-40B4-BE49-F238E27FC236}">
                <a16:creationId xmlns:a16="http://schemas.microsoft.com/office/drawing/2014/main" id="{4859401A-1431-905B-78CA-EF209C322F9E}"/>
              </a:ext>
            </a:extLst>
          </p:cNvPr>
          <p:cNvSpPr/>
          <p:nvPr/>
        </p:nvSpPr>
        <p:spPr>
          <a:xfrm>
            <a:off x="7315200" y="554377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NCHRP</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782135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0337"/>
            <a:ext cx="8610600" cy="1325563"/>
          </a:xfrm>
        </p:spPr>
        <p:txBody>
          <a:bodyPr/>
          <a:lstStyle/>
          <a:p>
            <a:pPr>
              <a:defRPr/>
            </a:pPr>
            <a:r>
              <a:rPr lang="en-US" dirty="0"/>
              <a:t>Framework for Comparative Evaluation</a:t>
            </a:r>
          </a:p>
        </p:txBody>
      </p:sp>
      <p:sp>
        <p:nvSpPr>
          <p:cNvPr id="5" name="Content Placeholder 2"/>
          <p:cNvSpPr>
            <a:spLocks noGrp="1"/>
          </p:cNvSpPr>
          <p:nvPr>
            <p:ph idx="1"/>
          </p:nvPr>
        </p:nvSpPr>
        <p:spPr>
          <a:xfrm>
            <a:off x="533400" y="1752600"/>
            <a:ext cx="3200400" cy="4343400"/>
          </a:xfrm>
        </p:spPr>
        <p:txBody>
          <a:bodyPr/>
          <a:lstStyle/>
          <a:p>
            <a:pPr>
              <a:defRPr/>
            </a:pPr>
            <a:r>
              <a:rPr lang="en-US" b="1" dirty="0"/>
              <a:t>Factors</a:t>
            </a:r>
          </a:p>
          <a:p>
            <a:pPr lvl="1">
              <a:buSzPct val="100000"/>
              <a:buFont typeface="Arial" panose="020B0604020202020204" pitchFamily="34" charset="0"/>
              <a:buChar char="•"/>
              <a:defRPr/>
            </a:pPr>
            <a:r>
              <a:rPr lang="en-US" dirty="0">
                <a:ea typeface="+mn-ea"/>
                <a:cs typeface="+mn-cs"/>
              </a:rPr>
              <a:t>Road user factors</a:t>
            </a:r>
          </a:p>
          <a:p>
            <a:pPr lvl="1">
              <a:buSzPct val="100000"/>
              <a:buFont typeface="Arial" panose="020B0604020202020204" pitchFamily="34" charset="0"/>
              <a:buChar char="•"/>
              <a:defRPr/>
            </a:pPr>
            <a:r>
              <a:rPr lang="en-US" dirty="0">
                <a:ea typeface="+mn-ea"/>
                <a:cs typeface="+mn-cs"/>
              </a:rPr>
              <a:t>Agency factors</a:t>
            </a:r>
          </a:p>
          <a:p>
            <a:pPr>
              <a:defRPr/>
            </a:pPr>
            <a:endParaRPr lang="en-US" dirty="0"/>
          </a:p>
        </p:txBody>
      </p:sp>
    </p:spTree>
    <p:extLst>
      <p:ext uri="{BB962C8B-B14F-4D97-AF65-F5344CB8AC3E}">
        <p14:creationId xmlns:p14="http://schemas.microsoft.com/office/powerpoint/2010/main" val="15040338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173959"/>
            <a:ext cx="8610600" cy="1325563"/>
          </a:xfrm>
        </p:spPr>
        <p:txBody>
          <a:bodyPr/>
          <a:lstStyle/>
          <a:p>
            <a:pPr>
              <a:defRPr/>
            </a:pPr>
            <a:r>
              <a:rPr lang="en-US" dirty="0"/>
              <a:t>1. Road User Factors</a:t>
            </a:r>
          </a:p>
        </p:txBody>
      </p:sp>
      <p:sp>
        <p:nvSpPr>
          <p:cNvPr id="53251" name="Content Placeholder 2"/>
          <p:cNvSpPr>
            <a:spLocks noGrp="1"/>
          </p:cNvSpPr>
          <p:nvPr>
            <p:ph idx="1"/>
          </p:nvPr>
        </p:nvSpPr>
        <p:spPr>
          <a:xfrm>
            <a:off x="533400" y="1828800"/>
            <a:ext cx="7162800" cy="4648200"/>
          </a:xfrm>
        </p:spPr>
        <p:txBody>
          <a:bodyPr/>
          <a:lstStyle/>
          <a:p>
            <a:r>
              <a:rPr lang="en-US" dirty="0"/>
              <a:t>Safety</a:t>
            </a:r>
          </a:p>
          <a:p>
            <a:r>
              <a:rPr lang="en-US" dirty="0"/>
              <a:t>Mobility</a:t>
            </a:r>
          </a:p>
          <a:p>
            <a:r>
              <a:rPr lang="en-US" dirty="0"/>
              <a:t>Access</a:t>
            </a:r>
          </a:p>
          <a:p>
            <a:r>
              <a:rPr lang="en-US" dirty="0"/>
              <a:t>Non-motorized traffic</a:t>
            </a:r>
          </a:p>
          <a:p>
            <a:r>
              <a:rPr lang="en-US" dirty="0"/>
              <a:t>Special (modal connections, trucks, etc.)</a:t>
            </a:r>
          </a:p>
          <a:p>
            <a:endParaRPr lang="en-US" dirty="0"/>
          </a:p>
        </p:txBody>
      </p:sp>
    </p:spTree>
    <p:extLst>
      <p:ext uri="{BB962C8B-B14F-4D97-AF65-F5344CB8AC3E}">
        <p14:creationId xmlns:p14="http://schemas.microsoft.com/office/powerpoint/2010/main" val="3407855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86800" cy="1219200"/>
          </a:xfrm>
        </p:spPr>
        <p:txBody>
          <a:bodyPr/>
          <a:lstStyle/>
          <a:p>
            <a:pPr>
              <a:defRPr/>
            </a:pPr>
            <a:r>
              <a:rPr lang="en-US" dirty="0"/>
              <a:t>Work Zone Impacts Assessment</a:t>
            </a:r>
          </a:p>
        </p:txBody>
      </p:sp>
      <p:sp>
        <p:nvSpPr>
          <p:cNvPr id="11267" name="Content Placeholder 2"/>
          <p:cNvSpPr>
            <a:spLocks noGrp="1"/>
          </p:cNvSpPr>
          <p:nvPr>
            <p:ph idx="1"/>
          </p:nvPr>
        </p:nvSpPr>
        <p:spPr>
          <a:xfrm>
            <a:off x="457200" y="1447800"/>
            <a:ext cx="3733800" cy="4267200"/>
          </a:xfrm>
        </p:spPr>
        <p:txBody>
          <a:bodyPr/>
          <a:lstStyle/>
          <a:p>
            <a:r>
              <a:rPr lang="en-US" dirty="0"/>
              <a:t>An Approach to Assess and Manage Work Zone Safety and Mobility Impacts of Road Projects</a:t>
            </a:r>
          </a:p>
          <a:p>
            <a:r>
              <a:rPr lang="en-US" dirty="0"/>
              <a:t>Developed by FHWA to provide guidance</a:t>
            </a:r>
          </a:p>
        </p:txBody>
      </p:sp>
      <p:pic>
        <p:nvPicPr>
          <p:cNvPr id="11268" name="Picture 2" descr="Work Zone Impacts Assessment booklet cover image"/>
          <p:cNvPicPr>
            <a:picLocks noChangeAspect="1" noChangeArrowheads="1"/>
          </p:cNvPicPr>
          <p:nvPr/>
        </p:nvPicPr>
        <p:blipFill>
          <a:blip r:embed="rId3" cstate="print"/>
          <a:srcRect/>
          <a:stretch>
            <a:fillRect/>
          </a:stretch>
        </p:blipFill>
        <p:spPr bwMode="auto">
          <a:xfrm>
            <a:off x="4953001" y="1285240"/>
            <a:ext cx="3581400" cy="464614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20BC875-0777-0581-3EE7-4DF0C088F9DE}"/>
              </a:ext>
            </a:extLst>
          </p:cNvPr>
          <p:cNvSpPr/>
          <p:nvPr/>
        </p:nvSpPr>
        <p:spPr>
          <a:xfrm>
            <a:off x="5257800" y="59260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016297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2. Agency Factors</a:t>
            </a:r>
          </a:p>
        </p:txBody>
      </p:sp>
      <p:sp>
        <p:nvSpPr>
          <p:cNvPr id="54275" name="Content Placeholder 2"/>
          <p:cNvSpPr>
            <a:spLocks noGrp="1"/>
          </p:cNvSpPr>
          <p:nvPr>
            <p:ph idx="1"/>
          </p:nvPr>
        </p:nvSpPr>
        <p:spPr>
          <a:xfrm>
            <a:off x="609600" y="1600200"/>
            <a:ext cx="4876800" cy="5029200"/>
          </a:xfrm>
        </p:spPr>
        <p:txBody>
          <a:bodyPr/>
          <a:lstStyle/>
          <a:p>
            <a:r>
              <a:rPr lang="en-US" dirty="0"/>
              <a:t>Worker safety</a:t>
            </a:r>
          </a:p>
          <a:p>
            <a:r>
              <a:rPr lang="en-US" dirty="0"/>
              <a:t>Emergency service implications</a:t>
            </a:r>
          </a:p>
          <a:p>
            <a:r>
              <a:rPr lang="en-US" dirty="0"/>
              <a:t>Community impacts</a:t>
            </a:r>
          </a:p>
          <a:p>
            <a:r>
              <a:rPr lang="en-US" dirty="0"/>
              <a:t>Contract administration</a:t>
            </a:r>
          </a:p>
          <a:p>
            <a:r>
              <a:rPr lang="en-US" dirty="0"/>
              <a:t>Inspection</a:t>
            </a:r>
          </a:p>
          <a:p>
            <a:r>
              <a:rPr lang="en-US" dirty="0"/>
              <a:t>Project coordination</a:t>
            </a:r>
          </a:p>
          <a:p>
            <a:r>
              <a:rPr lang="en-US" dirty="0"/>
              <a:t>Quality of work &amp; cost</a:t>
            </a:r>
          </a:p>
        </p:txBody>
      </p:sp>
      <p:pic>
        <p:nvPicPr>
          <p:cNvPr id="54277" name="Picture 5" descr="Utility Work Ahead Sign"/>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5943600" y="1828800"/>
            <a:ext cx="2057400" cy="20574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3789E32C-5DD3-D05A-21BF-C98C556CD265}"/>
              </a:ext>
            </a:extLst>
          </p:cNvPr>
          <p:cNvSpPr/>
          <p:nvPr/>
        </p:nvSpPr>
        <p:spPr>
          <a:xfrm>
            <a:off x="6972300" y="4266346"/>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58969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1325563"/>
          </a:xfrm>
        </p:spPr>
        <p:txBody>
          <a:bodyPr/>
          <a:lstStyle/>
          <a:p>
            <a:pPr>
              <a:defRPr/>
            </a:pPr>
            <a:r>
              <a:rPr lang="en-US" dirty="0"/>
              <a:t>Strategy Selection</a:t>
            </a:r>
          </a:p>
        </p:txBody>
      </p:sp>
      <p:sp>
        <p:nvSpPr>
          <p:cNvPr id="55299" name="Content Placeholder 2"/>
          <p:cNvSpPr>
            <a:spLocks noGrp="1"/>
          </p:cNvSpPr>
          <p:nvPr>
            <p:ph idx="1"/>
          </p:nvPr>
        </p:nvSpPr>
        <p:spPr>
          <a:xfrm>
            <a:off x="533400" y="1752600"/>
            <a:ext cx="5105400" cy="4343400"/>
          </a:xfrm>
        </p:spPr>
        <p:txBody>
          <a:bodyPr/>
          <a:lstStyle/>
          <a:p>
            <a:r>
              <a:rPr lang="en-US" dirty="0"/>
              <a:t>Requires project-specific information</a:t>
            </a:r>
          </a:p>
          <a:p>
            <a:r>
              <a:rPr lang="en-US" dirty="0"/>
              <a:t>Once identified, the preliminary alternatives are evaluated at two levels:</a:t>
            </a:r>
          </a:p>
          <a:p>
            <a:pPr lvl="1"/>
            <a:r>
              <a:rPr lang="en-US" dirty="0"/>
              <a:t>“Fatal flaw”</a:t>
            </a:r>
          </a:p>
          <a:p>
            <a:pPr lvl="1"/>
            <a:r>
              <a:rPr lang="en-US" dirty="0"/>
              <a:t>“Comparative analysis”</a:t>
            </a:r>
          </a:p>
        </p:txBody>
      </p:sp>
      <p:pic>
        <p:nvPicPr>
          <p:cNvPr id="55300" name="Picture 4" descr="2"/>
          <p:cNvPicPr>
            <a:picLocks noChangeAspect="1" noChangeArrowheads="1"/>
          </p:cNvPicPr>
          <p:nvPr/>
        </p:nvPicPr>
        <p:blipFill>
          <a:blip r:embed="rId3" cstate="print"/>
          <a:srcRect/>
          <a:stretch>
            <a:fillRect/>
          </a:stretch>
        </p:blipFill>
        <p:spPr bwMode="auto">
          <a:xfrm>
            <a:off x="6400800" y="2286000"/>
            <a:ext cx="2266950" cy="2590800"/>
          </a:xfrm>
          <a:prstGeom prst="rect">
            <a:avLst/>
          </a:prstGeom>
          <a:noFill/>
          <a:ln w="9525">
            <a:noFill/>
            <a:miter lim="800000"/>
            <a:headEnd/>
            <a:tailEnd/>
          </a:ln>
        </p:spPr>
      </p:pic>
    </p:spTree>
    <p:extLst>
      <p:ext uri="{BB962C8B-B14F-4D97-AF65-F5344CB8AC3E}">
        <p14:creationId xmlns:p14="http://schemas.microsoft.com/office/powerpoint/2010/main" val="12387956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Fatal Flaw</a:t>
            </a:r>
          </a:p>
        </p:txBody>
      </p:sp>
      <p:sp>
        <p:nvSpPr>
          <p:cNvPr id="56323" name="Content Placeholder 2"/>
          <p:cNvSpPr>
            <a:spLocks noGrp="1"/>
          </p:cNvSpPr>
          <p:nvPr>
            <p:ph idx="1"/>
          </p:nvPr>
        </p:nvSpPr>
        <p:spPr>
          <a:xfrm>
            <a:off x="304800" y="1447800"/>
            <a:ext cx="7391400" cy="4343400"/>
          </a:xfrm>
        </p:spPr>
        <p:txBody>
          <a:bodyPr/>
          <a:lstStyle/>
          <a:p>
            <a:r>
              <a:rPr lang="en-US" dirty="0"/>
              <a:t>Renders the alternative categorically infeasible</a:t>
            </a:r>
          </a:p>
          <a:p>
            <a:r>
              <a:rPr lang="en-US" dirty="0"/>
              <a:t>If found, the alternative is dismissed from further consideration</a:t>
            </a:r>
          </a:p>
        </p:txBody>
      </p:sp>
    </p:spTree>
    <p:extLst>
      <p:ext uri="{BB962C8B-B14F-4D97-AF65-F5344CB8AC3E}">
        <p14:creationId xmlns:p14="http://schemas.microsoft.com/office/powerpoint/2010/main" val="33740884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218"/>
            <a:ext cx="8610600" cy="1325563"/>
          </a:xfrm>
        </p:spPr>
        <p:txBody>
          <a:bodyPr/>
          <a:lstStyle/>
          <a:p>
            <a:pPr>
              <a:defRPr/>
            </a:pPr>
            <a:r>
              <a:rPr lang="en-US" dirty="0"/>
              <a:t>Comparative Analysis</a:t>
            </a:r>
            <a:br>
              <a:rPr lang="en-US" dirty="0"/>
            </a:br>
            <a:r>
              <a:rPr lang="en-US" dirty="0"/>
              <a:t>Should Consider:</a:t>
            </a:r>
          </a:p>
        </p:txBody>
      </p:sp>
      <p:sp>
        <p:nvSpPr>
          <p:cNvPr id="57347" name="Content Placeholder 2"/>
          <p:cNvSpPr>
            <a:spLocks noGrp="1"/>
          </p:cNvSpPr>
          <p:nvPr>
            <p:ph idx="1"/>
          </p:nvPr>
        </p:nvSpPr>
        <p:spPr>
          <a:xfrm>
            <a:off x="533400" y="1676400"/>
            <a:ext cx="8153400" cy="4419600"/>
          </a:xfrm>
        </p:spPr>
        <p:txBody>
          <a:bodyPr/>
          <a:lstStyle/>
          <a:p>
            <a:pPr marL="396875" indent="-396875">
              <a:buSzPct val="100000"/>
              <a:buFont typeface="Verdana" pitchFamily="34" charset="0"/>
              <a:buAutoNum type="arabicPeriod"/>
            </a:pPr>
            <a:r>
              <a:rPr lang="en-US" dirty="0"/>
              <a:t>Access</a:t>
            </a:r>
          </a:p>
          <a:p>
            <a:pPr marL="396875" indent="-396875">
              <a:buSzPct val="100000"/>
              <a:buFont typeface="Verdana" pitchFamily="34" charset="0"/>
              <a:buAutoNum type="arabicPeriod"/>
            </a:pPr>
            <a:r>
              <a:rPr lang="en-US" dirty="0"/>
              <a:t>Basic traffic functionality &amp; operation</a:t>
            </a:r>
          </a:p>
          <a:p>
            <a:pPr marL="396875" indent="-396875">
              <a:buSzPct val="100000"/>
              <a:buFont typeface="Verdana" pitchFamily="34" charset="0"/>
              <a:buAutoNum type="arabicPeriod"/>
            </a:pPr>
            <a:r>
              <a:rPr lang="en-US" dirty="0"/>
              <a:t>Capacity and queues</a:t>
            </a:r>
          </a:p>
          <a:p>
            <a:pPr marL="396875" indent="-396875">
              <a:buSzPct val="100000"/>
              <a:buFont typeface="Verdana" pitchFamily="34" charset="0"/>
              <a:buAutoNum type="arabicPeriod"/>
            </a:pPr>
            <a:r>
              <a:rPr lang="en-US" dirty="0"/>
              <a:t>Constructability</a:t>
            </a:r>
          </a:p>
          <a:p>
            <a:pPr marL="396875" indent="-396875">
              <a:buSzPct val="100000"/>
              <a:buFont typeface="Verdana" pitchFamily="34" charset="0"/>
              <a:buAutoNum type="arabicPeriod"/>
            </a:pPr>
            <a:r>
              <a:rPr lang="en-US" dirty="0"/>
              <a:t>Cost</a:t>
            </a:r>
          </a:p>
          <a:p>
            <a:pPr marL="396875" indent="-396875">
              <a:buSzPct val="100000"/>
              <a:buFont typeface="Verdana" pitchFamily="34" charset="0"/>
              <a:buAutoNum type="arabicPeriod"/>
            </a:pPr>
            <a:r>
              <a:rPr lang="en-US" dirty="0"/>
              <a:t>Human environment &amp; other modes</a:t>
            </a:r>
          </a:p>
        </p:txBody>
      </p:sp>
    </p:spTree>
    <p:extLst>
      <p:ext uri="{BB962C8B-B14F-4D97-AF65-F5344CB8AC3E}">
        <p14:creationId xmlns:p14="http://schemas.microsoft.com/office/powerpoint/2010/main" val="5572503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1. Access</a:t>
            </a:r>
          </a:p>
        </p:txBody>
      </p:sp>
      <p:sp>
        <p:nvSpPr>
          <p:cNvPr id="3" name="Content Placeholder 2"/>
          <p:cNvSpPr>
            <a:spLocks noGrp="1"/>
          </p:cNvSpPr>
          <p:nvPr>
            <p:ph idx="1"/>
          </p:nvPr>
        </p:nvSpPr>
        <p:spPr>
          <a:xfrm>
            <a:off x="457200" y="1447800"/>
            <a:ext cx="5029200" cy="4800600"/>
          </a:xfrm>
        </p:spPr>
        <p:txBody>
          <a:bodyPr/>
          <a:lstStyle/>
          <a:p>
            <a:pPr>
              <a:defRPr/>
            </a:pPr>
            <a:r>
              <a:rPr lang="en-US" dirty="0"/>
              <a:t>Should be maintained</a:t>
            </a:r>
          </a:p>
          <a:p>
            <a:pPr>
              <a:defRPr/>
            </a:pPr>
            <a:r>
              <a:rPr lang="en-US" dirty="0"/>
              <a:t>Should be inventoried and well understood</a:t>
            </a:r>
          </a:p>
          <a:p>
            <a:pPr>
              <a:defRPr/>
            </a:pPr>
            <a:r>
              <a:rPr lang="en-US" dirty="0"/>
              <a:t>To both the work zone and:</a:t>
            </a:r>
          </a:p>
          <a:p>
            <a:pPr lvl="1">
              <a:defRPr/>
            </a:pPr>
            <a:r>
              <a:rPr lang="en-US" kern="1200" dirty="0"/>
              <a:t>Commercial</a:t>
            </a:r>
          </a:p>
          <a:p>
            <a:pPr lvl="1">
              <a:defRPr/>
            </a:pPr>
            <a:r>
              <a:rPr lang="en-US" kern="1200" dirty="0"/>
              <a:t>Industrial</a:t>
            </a:r>
          </a:p>
          <a:p>
            <a:pPr lvl="1">
              <a:defRPr/>
            </a:pPr>
            <a:r>
              <a:rPr lang="en-US" kern="1200" dirty="0"/>
              <a:t>Recreational, and</a:t>
            </a:r>
          </a:p>
          <a:p>
            <a:pPr lvl="1">
              <a:defRPr/>
            </a:pPr>
            <a:r>
              <a:rPr lang="en-US" kern="1200" dirty="0"/>
              <a:t>Residential property </a:t>
            </a:r>
            <a:r>
              <a:rPr lang="en-US" dirty="0"/>
              <a:t> </a:t>
            </a:r>
          </a:p>
        </p:txBody>
      </p:sp>
      <p:pic>
        <p:nvPicPr>
          <p:cNvPr id="58372" name="Picture 4" descr="Business Entrance Sign"/>
          <p:cNvPicPr>
            <a:picLocks noChangeAspect="1" noChangeArrowheads="1"/>
          </p:cNvPicPr>
          <p:nvPr/>
        </p:nvPicPr>
        <p:blipFill>
          <a:blip r:embed="rId3" cstate="print"/>
          <a:srcRect l="45000"/>
          <a:stretch>
            <a:fillRect/>
          </a:stretch>
        </p:blipFill>
        <p:spPr bwMode="auto">
          <a:xfrm>
            <a:off x="5486400" y="1457632"/>
            <a:ext cx="3124200" cy="44196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0BBBA12F-40AB-D120-8F37-1000AEC36836}"/>
              </a:ext>
            </a:extLst>
          </p:cNvPr>
          <p:cNvSpPr/>
          <p:nvPr/>
        </p:nvSpPr>
        <p:spPr>
          <a:xfrm>
            <a:off x="7543800" y="587723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09047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218"/>
            <a:ext cx="8610600" cy="1325563"/>
          </a:xfrm>
        </p:spPr>
        <p:txBody>
          <a:bodyPr/>
          <a:lstStyle/>
          <a:p>
            <a:pPr>
              <a:defRPr/>
            </a:pPr>
            <a:r>
              <a:rPr lang="en-US" dirty="0"/>
              <a:t>Access Mechanisms</a:t>
            </a:r>
          </a:p>
        </p:txBody>
      </p:sp>
      <p:sp>
        <p:nvSpPr>
          <p:cNvPr id="59395" name="Content Placeholder 2"/>
          <p:cNvSpPr>
            <a:spLocks noGrp="1"/>
          </p:cNvSpPr>
          <p:nvPr>
            <p:ph idx="1"/>
          </p:nvPr>
        </p:nvSpPr>
        <p:spPr>
          <a:xfrm>
            <a:off x="457200" y="1752600"/>
            <a:ext cx="5029200" cy="4343400"/>
          </a:xfrm>
        </p:spPr>
        <p:txBody>
          <a:bodyPr/>
          <a:lstStyle/>
          <a:p>
            <a:r>
              <a:rPr lang="en-US" dirty="0"/>
              <a:t>Abutting land use (i.e., driveways &amp; private roads),</a:t>
            </a:r>
          </a:p>
          <a:p>
            <a:r>
              <a:rPr lang="en-US" dirty="0"/>
              <a:t>At-grade intersections,</a:t>
            </a:r>
          </a:p>
          <a:p>
            <a:r>
              <a:rPr lang="en-US" dirty="0"/>
              <a:t>Interchange ramps </a:t>
            </a:r>
          </a:p>
          <a:p>
            <a:r>
              <a:rPr lang="en-US" dirty="0"/>
              <a:t>Temporary occupancy</a:t>
            </a:r>
          </a:p>
          <a:p>
            <a:r>
              <a:rPr lang="en-US" dirty="0"/>
              <a:t>Temporary acceleration lanes</a:t>
            </a:r>
          </a:p>
        </p:txBody>
      </p:sp>
      <p:pic>
        <p:nvPicPr>
          <p:cNvPr id="59396" name="Picture 4" descr="A car driving in the rain in a work zone with drums"/>
          <p:cNvPicPr>
            <a:picLocks noChangeAspect="1" noChangeArrowheads="1"/>
          </p:cNvPicPr>
          <p:nvPr/>
        </p:nvPicPr>
        <p:blipFill>
          <a:blip r:embed="rId3" cstate="print"/>
          <a:srcRect/>
          <a:stretch>
            <a:fillRect/>
          </a:stretch>
        </p:blipFill>
        <p:spPr bwMode="auto">
          <a:xfrm>
            <a:off x="5486400" y="1781394"/>
            <a:ext cx="3165987" cy="3295211"/>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5DEC3AFB-8B4B-9715-3B04-EA76114E30EA}"/>
              </a:ext>
            </a:extLst>
          </p:cNvPr>
          <p:cNvSpPr/>
          <p:nvPr/>
        </p:nvSpPr>
        <p:spPr>
          <a:xfrm>
            <a:off x="7686675" y="5177512"/>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472976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68825"/>
            <a:ext cx="8763000" cy="1325562"/>
          </a:xfrm>
        </p:spPr>
        <p:txBody>
          <a:bodyPr/>
          <a:lstStyle/>
          <a:p>
            <a:pPr>
              <a:defRPr/>
            </a:pPr>
            <a:r>
              <a:rPr lang="en-US" dirty="0"/>
              <a:t>2. Basic Traffic</a:t>
            </a:r>
            <a:br>
              <a:rPr lang="en-US" dirty="0"/>
            </a:br>
            <a:r>
              <a:rPr lang="en-US" dirty="0"/>
              <a:t>Functionality &amp; Operation</a:t>
            </a:r>
            <a:br>
              <a:rPr lang="en-US" dirty="0"/>
            </a:br>
            <a:endParaRPr lang="en-US" dirty="0"/>
          </a:p>
        </p:txBody>
      </p:sp>
      <p:sp>
        <p:nvSpPr>
          <p:cNvPr id="3" name="Content Placeholder 2"/>
          <p:cNvSpPr>
            <a:spLocks noGrp="1"/>
          </p:cNvSpPr>
          <p:nvPr>
            <p:ph idx="1"/>
          </p:nvPr>
        </p:nvSpPr>
        <p:spPr>
          <a:xfrm>
            <a:off x="457200" y="1752600"/>
            <a:ext cx="4724400" cy="4419600"/>
          </a:xfrm>
        </p:spPr>
        <p:txBody>
          <a:bodyPr/>
          <a:lstStyle/>
          <a:p>
            <a:pPr>
              <a:defRPr/>
            </a:pPr>
            <a:r>
              <a:rPr lang="en-US" kern="1200" dirty="0"/>
              <a:t>Constructability</a:t>
            </a:r>
          </a:p>
          <a:p>
            <a:pPr>
              <a:defRPr/>
            </a:pPr>
            <a:r>
              <a:rPr lang="en-US" kern="1200" dirty="0"/>
              <a:t>Construction necessarily alters the pre-project roadway configuration</a:t>
            </a:r>
          </a:p>
          <a:p>
            <a:pPr>
              <a:defRPr/>
            </a:pPr>
            <a:r>
              <a:rPr lang="en-US" kern="1200" dirty="0"/>
              <a:t>It is important to tabulate the probable effects on basic traffic and highway operations</a:t>
            </a:r>
          </a:p>
        </p:txBody>
      </p:sp>
      <p:pic>
        <p:nvPicPr>
          <p:cNvPr id="60420" name="Picture 4" descr="orange and white drums with cars in background"/>
          <p:cNvPicPr>
            <a:picLocks noChangeAspect="1" noChangeArrowheads="1"/>
          </p:cNvPicPr>
          <p:nvPr/>
        </p:nvPicPr>
        <p:blipFill>
          <a:blip r:embed="rId3" cstate="print"/>
          <a:srcRect/>
          <a:stretch>
            <a:fillRect/>
          </a:stretch>
        </p:blipFill>
        <p:spPr bwMode="auto">
          <a:xfrm>
            <a:off x="5486400" y="1794387"/>
            <a:ext cx="2514600" cy="377593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D465F60D-85B2-9FEA-767D-4A79A74BCFD2}"/>
              </a:ext>
            </a:extLst>
          </p:cNvPr>
          <p:cNvSpPr/>
          <p:nvPr/>
        </p:nvSpPr>
        <p:spPr>
          <a:xfrm>
            <a:off x="6934200" y="5570317"/>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929276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28600"/>
            <a:ext cx="8610600" cy="1325563"/>
          </a:xfrm>
        </p:spPr>
        <p:txBody>
          <a:bodyPr/>
          <a:lstStyle/>
          <a:p>
            <a:pPr>
              <a:defRPr/>
            </a:pPr>
            <a:r>
              <a:rPr lang="en-US" kern="1200" dirty="0"/>
              <a:t>Probable Effects On Basic Traffic &amp; Highway Operations</a:t>
            </a:r>
            <a:endParaRPr lang="en-US" dirty="0"/>
          </a:p>
        </p:txBody>
      </p:sp>
      <p:sp>
        <p:nvSpPr>
          <p:cNvPr id="3" name="Content Placeholder 2"/>
          <p:cNvSpPr>
            <a:spLocks noGrp="1"/>
          </p:cNvSpPr>
          <p:nvPr>
            <p:ph idx="1"/>
          </p:nvPr>
        </p:nvSpPr>
        <p:spPr>
          <a:xfrm>
            <a:off x="342900" y="1752600"/>
            <a:ext cx="8420100" cy="4343400"/>
          </a:xfrm>
        </p:spPr>
        <p:txBody>
          <a:bodyPr/>
          <a:lstStyle/>
          <a:p>
            <a:pPr>
              <a:defRPr/>
            </a:pPr>
            <a:r>
              <a:rPr lang="en-US" kern="1200" dirty="0"/>
              <a:t>Bridge deck width available compared with approach road</a:t>
            </a:r>
          </a:p>
          <a:p>
            <a:pPr>
              <a:defRPr/>
            </a:pPr>
            <a:r>
              <a:rPr lang="en-US" kern="1200" dirty="0"/>
              <a:t>Freeway entrance ramps closed</a:t>
            </a:r>
          </a:p>
          <a:p>
            <a:pPr>
              <a:defRPr/>
            </a:pPr>
            <a:r>
              <a:rPr lang="en-US" kern="1200" dirty="0"/>
              <a:t>Freeway entrance ramp acceleration lane length reductions</a:t>
            </a:r>
          </a:p>
          <a:p>
            <a:pPr>
              <a:defRPr/>
            </a:pPr>
            <a:r>
              <a:rPr lang="en-US" kern="1200" dirty="0"/>
              <a:t>Freeway exit ramps closed</a:t>
            </a:r>
          </a:p>
          <a:p>
            <a:pPr>
              <a:defRPr/>
            </a:pPr>
            <a:r>
              <a:rPr lang="en-US" kern="1200" dirty="0"/>
              <a:t>Freeway exit ramp deceleration lane length reductions</a:t>
            </a:r>
          </a:p>
        </p:txBody>
      </p:sp>
    </p:spTree>
    <p:extLst>
      <p:ext uri="{BB962C8B-B14F-4D97-AF65-F5344CB8AC3E}">
        <p14:creationId xmlns:p14="http://schemas.microsoft.com/office/powerpoint/2010/main" val="8826307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28800"/>
            <a:ext cx="8305800" cy="4343400"/>
          </a:xfrm>
        </p:spPr>
        <p:txBody>
          <a:bodyPr/>
          <a:lstStyle/>
          <a:p>
            <a:pPr>
              <a:defRPr/>
            </a:pPr>
            <a:r>
              <a:rPr lang="en-US" kern="1200" dirty="0"/>
              <a:t>Horizontal clearance to bridge piers, above-ground lighting</a:t>
            </a:r>
          </a:p>
          <a:p>
            <a:pPr>
              <a:defRPr/>
            </a:pPr>
            <a:r>
              <a:rPr lang="en-US" kern="1200" dirty="0"/>
              <a:t>Hardware, signs, and other roadside appurtenances</a:t>
            </a:r>
          </a:p>
          <a:p>
            <a:pPr>
              <a:defRPr/>
            </a:pPr>
            <a:r>
              <a:rPr lang="en-US" kern="1200" dirty="0"/>
              <a:t>Impact on existing drainage systems</a:t>
            </a:r>
          </a:p>
          <a:p>
            <a:pPr>
              <a:defRPr/>
            </a:pPr>
            <a:r>
              <a:rPr lang="en-US" kern="1200" dirty="0"/>
              <a:t>Location and control of affected intersections</a:t>
            </a:r>
          </a:p>
        </p:txBody>
      </p:sp>
      <p:sp>
        <p:nvSpPr>
          <p:cNvPr id="6" name="Title 1"/>
          <p:cNvSpPr>
            <a:spLocks noGrp="1"/>
          </p:cNvSpPr>
          <p:nvPr>
            <p:ph type="title"/>
          </p:nvPr>
        </p:nvSpPr>
        <p:spPr>
          <a:xfrm>
            <a:off x="381000" y="228600"/>
            <a:ext cx="8610600" cy="1325563"/>
          </a:xfrm>
        </p:spPr>
        <p:txBody>
          <a:bodyPr/>
          <a:lstStyle/>
          <a:p>
            <a:pPr>
              <a:defRPr/>
            </a:pPr>
            <a:r>
              <a:rPr lang="en-US" kern="1200" dirty="0"/>
              <a:t>Probable Effects On Basic Traffic &amp; Highway Operations</a:t>
            </a:r>
            <a:endParaRPr lang="en-US" dirty="0"/>
          </a:p>
        </p:txBody>
      </p:sp>
    </p:spTree>
    <p:extLst>
      <p:ext uri="{BB962C8B-B14F-4D97-AF65-F5344CB8AC3E}">
        <p14:creationId xmlns:p14="http://schemas.microsoft.com/office/powerpoint/2010/main" val="23913029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077200" cy="4343400"/>
          </a:xfrm>
        </p:spPr>
        <p:txBody>
          <a:bodyPr/>
          <a:lstStyle/>
          <a:p>
            <a:pPr>
              <a:defRPr/>
            </a:pPr>
            <a:r>
              <a:rPr lang="en-US" kern="1200" dirty="0"/>
              <a:t>Number of lanes per direction</a:t>
            </a:r>
          </a:p>
          <a:p>
            <a:pPr>
              <a:defRPr/>
            </a:pPr>
            <a:r>
              <a:rPr lang="en-US" kern="1200" dirty="0"/>
              <a:t>Railroad crossings affected</a:t>
            </a:r>
          </a:p>
          <a:p>
            <a:pPr>
              <a:defRPr/>
            </a:pPr>
            <a:r>
              <a:rPr lang="en-US" kern="1200" dirty="0"/>
              <a:t>Roadway lighting affected</a:t>
            </a:r>
          </a:p>
          <a:p>
            <a:pPr>
              <a:defRPr/>
            </a:pPr>
            <a:r>
              <a:rPr lang="en-US" kern="1200" dirty="0"/>
              <a:t>Travel lane widths</a:t>
            </a:r>
          </a:p>
          <a:p>
            <a:pPr>
              <a:defRPr/>
            </a:pPr>
            <a:r>
              <a:rPr lang="en-US" kern="1200" dirty="0"/>
              <a:t>Vertical clearance</a:t>
            </a:r>
            <a:endParaRPr lang="en-US" dirty="0"/>
          </a:p>
        </p:txBody>
      </p:sp>
      <p:sp>
        <p:nvSpPr>
          <p:cNvPr id="5" name="Title 1"/>
          <p:cNvSpPr>
            <a:spLocks noGrp="1"/>
          </p:cNvSpPr>
          <p:nvPr>
            <p:ph type="title"/>
          </p:nvPr>
        </p:nvSpPr>
        <p:spPr>
          <a:xfrm>
            <a:off x="431800" y="251618"/>
            <a:ext cx="8610600" cy="1325563"/>
          </a:xfrm>
        </p:spPr>
        <p:txBody>
          <a:bodyPr/>
          <a:lstStyle/>
          <a:p>
            <a:pPr>
              <a:defRPr/>
            </a:pPr>
            <a:r>
              <a:rPr lang="en-US" kern="1200" dirty="0"/>
              <a:t>Probable Effects On Basic Traffic &amp; Highway Operations</a:t>
            </a:r>
            <a:endParaRPr lang="en-US" dirty="0"/>
          </a:p>
        </p:txBody>
      </p:sp>
      <p:pic>
        <p:nvPicPr>
          <p:cNvPr id="63492" name="Picture 4" descr="Horizontal traffic signal"/>
          <p:cNvPicPr>
            <a:picLocks noChangeAspect="1" noChangeArrowheads="1"/>
          </p:cNvPicPr>
          <p:nvPr/>
        </p:nvPicPr>
        <p:blipFill>
          <a:blip r:embed="rId3" cstate="print"/>
          <a:srcRect l="25000" t="36555" b="8319"/>
          <a:stretch>
            <a:fillRect/>
          </a:stretch>
        </p:blipFill>
        <p:spPr bwMode="auto">
          <a:xfrm>
            <a:off x="4495800" y="3657600"/>
            <a:ext cx="3903663" cy="21336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170574B7-FD75-3DC3-FF9D-6463B524F921}"/>
              </a:ext>
            </a:extLst>
          </p:cNvPr>
          <p:cNvSpPr/>
          <p:nvPr/>
        </p:nvSpPr>
        <p:spPr>
          <a:xfrm>
            <a:off x="7399338" y="5791200"/>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91023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1325563"/>
          </a:xfrm>
        </p:spPr>
        <p:txBody>
          <a:bodyPr/>
          <a:lstStyle/>
          <a:p>
            <a:pPr>
              <a:defRPr/>
            </a:pPr>
            <a:r>
              <a:rPr lang="en-US" dirty="0"/>
              <a:t>Work Zone Impacts</a:t>
            </a:r>
            <a:br>
              <a:rPr lang="en-US" dirty="0"/>
            </a:br>
            <a:r>
              <a:rPr lang="en-US" dirty="0"/>
              <a:t>Assessment Constitutes:</a:t>
            </a:r>
          </a:p>
        </p:txBody>
      </p:sp>
      <p:sp>
        <p:nvSpPr>
          <p:cNvPr id="12291" name="Content Placeholder 2"/>
          <p:cNvSpPr>
            <a:spLocks noGrp="1"/>
          </p:cNvSpPr>
          <p:nvPr>
            <p:ph idx="1"/>
          </p:nvPr>
        </p:nvSpPr>
        <p:spPr>
          <a:xfrm>
            <a:off x="381000" y="1477963"/>
            <a:ext cx="8382000" cy="4343400"/>
          </a:xfrm>
        </p:spPr>
        <p:txBody>
          <a:bodyPr/>
          <a:lstStyle/>
          <a:p>
            <a:r>
              <a:rPr lang="en-US" dirty="0"/>
              <a:t>Assessing the likely work zone impacts</a:t>
            </a:r>
          </a:p>
          <a:p>
            <a:r>
              <a:rPr lang="en-US" dirty="0"/>
              <a:t>Developing appropriate TMPs</a:t>
            </a:r>
          </a:p>
          <a:p>
            <a:r>
              <a:rPr lang="en-US" dirty="0"/>
              <a:t>Monitoring the actual impacts</a:t>
            </a:r>
          </a:p>
          <a:p>
            <a:r>
              <a:rPr lang="en-US" dirty="0"/>
              <a:t>Making adjustments to the TMP</a:t>
            </a:r>
          </a:p>
          <a:p>
            <a:r>
              <a:rPr lang="en-US" dirty="0"/>
              <a:t>Conducting performance assessments</a:t>
            </a:r>
          </a:p>
          <a:p>
            <a:r>
              <a:rPr lang="en-US" dirty="0"/>
              <a:t>Identifying trends towards overall improvement of work zone:</a:t>
            </a:r>
          </a:p>
          <a:p>
            <a:pPr lvl="1"/>
            <a:r>
              <a:rPr lang="en-US" dirty="0"/>
              <a:t>Policies</a:t>
            </a:r>
          </a:p>
          <a:p>
            <a:pPr lvl="1"/>
            <a:r>
              <a:rPr lang="en-US" dirty="0"/>
              <a:t>Procedures and practices</a:t>
            </a:r>
          </a:p>
          <a:p>
            <a:endParaRPr lang="en-US" dirty="0"/>
          </a:p>
        </p:txBody>
      </p:sp>
    </p:spTree>
    <p:extLst>
      <p:ext uri="{BB962C8B-B14F-4D97-AF65-F5344CB8AC3E}">
        <p14:creationId xmlns:p14="http://schemas.microsoft.com/office/powerpoint/2010/main" val="8407621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3. Capacity and Queues</a:t>
            </a:r>
          </a:p>
        </p:txBody>
      </p:sp>
      <p:sp>
        <p:nvSpPr>
          <p:cNvPr id="64515" name="Content Placeholder 2"/>
          <p:cNvSpPr>
            <a:spLocks noGrp="1"/>
          </p:cNvSpPr>
          <p:nvPr>
            <p:ph idx="1"/>
          </p:nvPr>
        </p:nvSpPr>
        <p:spPr>
          <a:xfrm>
            <a:off x="373626" y="1325563"/>
            <a:ext cx="7246374" cy="4343400"/>
          </a:xfrm>
        </p:spPr>
        <p:txBody>
          <a:bodyPr/>
          <a:lstStyle/>
          <a:p>
            <a:r>
              <a:rPr lang="en-US" dirty="0"/>
              <a:t>Reduced lanes and/or speed will reduce capacity</a:t>
            </a:r>
          </a:p>
          <a:p>
            <a:r>
              <a:rPr lang="en-US" dirty="0"/>
              <a:t>Other factors can influence capacity:</a:t>
            </a:r>
          </a:p>
          <a:p>
            <a:pPr lvl="1"/>
            <a:r>
              <a:rPr lang="en-US" dirty="0"/>
              <a:t>Access</a:t>
            </a:r>
          </a:p>
          <a:p>
            <a:pPr lvl="1"/>
            <a:r>
              <a:rPr lang="en-US" dirty="0"/>
              <a:t>Lane width</a:t>
            </a:r>
          </a:p>
          <a:p>
            <a:pPr lvl="1"/>
            <a:r>
              <a:rPr lang="en-US" dirty="0"/>
              <a:t>Shy distance</a:t>
            </a:r>
          </a:p>
          <a:p>
            <a:pPr lvl="1"/>
            <a:r>
              <a:rPr lang="en-US" dirty="0"/>
              <a:t>Lateral clearances</a:t>
            </a:r>
          </a:p>
          <a:p>
            <a:pPr lvl="1"/>
            <a:r>
              <a:rPr lang="en-US" dirty="0"/>
              <a:t>Rubbernecking</a:t>
            </a:r>
          </a:p>
          <a:p>
            <a:endParaRPr lang="en-US" dirty="0"/>
          </a:p>
        </p:txBody>
      </p:sp>
    </p:spTree>
    <p:extLst>
      <p:ext uri="{BB962C8B-B14F-4D97-AF65-F5344CB8AC3E}">
        <p14:creationId xmlns:p14="http://schemas.microsoft.com/office/powerpoint/2010/main" val="37418642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Limited Queue Length</a:t>
            </a:r>
          </a:p>
        </p:txBody>
      </p:sp>
      <p:sp>
        <p:nvSpPr>
          <p:cNvPr id="3" name="Content Placeholder 2"/>
          <p:cNvSpPr>
            <a:spLocks noGrp="1"/>
          </p:cNvSpPr>
          <p:nvPr>
            <p:ph idx="1"/>
          </p:nvPr>
        </p:nvSpPr>
        <p:spPr>
          <a:xfrm>
            <a:off x="457200" y="1676400"/>
            <a:ext cx="6705600" cy="4343400"/>
          </a:xfrm>
        </p:spPr>
        <p:txBody>
          <a:bodyPr/>
          <a:lstStyle/>
          <a:p>
            <a:pPr>
              <a:defRPr/>
            </a:pPr>
            <a:r>
              <a:rPr lang="en-US" kern="1200" dirty="0"/>
              <a:t>Policies limiting the projected queue length have been developed</a:t>
            </a:r>
          </a:p>
          <a:p>
            <a:pPr>
              <a:defRPr/>
            </a:pPr>
            <a:r>
              <a:rPr lang="en-US" b="1" i="1" kern="1200" dirty="0"/>
              <a:t>QuickZone</a:t>
            </a:r>
            <a:r>
              <a:rPr lang="en-US" kern="1200" dirty="0"/>
              <a:t> can estimate queue lengths</a:t>
            </a:r>
            <a:endParaRPr lang="en-US" dirty="0"/>
          </a:p>
        </p:txBody>
      </p:sp>
    </p:spTree>
    <p:extLst>
      <p:ext uri="{BB962C8B-B14F-4D97-AF65-F5344CB8AC3E}">
        <p14:creationId xmlns:p14="http://schemas.microsoft.com/office/powerpoint/2010/main" val="13394780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4. Constructability</a:t>
            </a:r>
          </a:p>
        </p:txBody>
      </p:sp>
      <p:sp>
        <p:nvSpPr>
          <p:cNvPr id="66563" name="Content Placeholder 2"/>
          <p:cNvSpPr>
            <a:spLocks noGrp="1"/>
          </p:cNvSpPr>
          <p:nvPr>
            <p:ph idx="1"/>
          </p:nvPr>
        </p:nvSpPr>
        <p:spPr>
          <a:xfrm>
            <a:off x="304800" y="1752600"/>
            <a:ext cx="7162800" cy="4419600"/>
          </a:xfrm>
        </p:spPr>
        <p:txBody>
          <a:bodyPr/>
          <a:lstStyle/>
          <a:p>
            <a:r>
              <a:rPr lang="en-US" dirty="0">
                <a:solidFill>
                  <a:srgbClr val="231F20"/>
                </a:solidFill>
              </a:rPr>
              <a:t>Ability to </a:t>
            </a:r>
            <a:r>
              <a:rPr lang="en-US" b="1" dirty="0">
                <a:solidFill>
                  <a:srgbClr val="231F20"/>
                </a:solidFill>
              </a:rPr>
              <a:t>“bid and build” </a:t>
            </a:r>
          </a:p>
          <a:p>
            <a:r>
              <a:rPr lang="en-US" dirty="0">
                <a:solidFill>
                  <a:srgbClr val="231F20"/>
                </a:solidFill>
              </a:rPr>
              <a:t>A fundamental necessity of every project</a:t>
            </a:r>
          </a:p>
          <a:p>
            <a:r>
              <a:rPr lang="en-US" dirty="0">
                <a:solidFill>
                  <a:srgbClr val="231F20"/>
                </a:solidFill>
              </a:rPr>
              <a:t>A growing number of State DOTs routinely conduct constructability reviews</a:t>
            </a:r>
            <a:endParaRPr lang="en-US" dirty="0"/>
          </a:p>
        </p:txBody>
      </p:sp>
    </p:spTree>
    <p:extLst>
      <p:ext uri="{BB962C8B-B14F-4D97-AF65-F5344CB8AC3E}">
        <p14:creationId xmlns:p14="http://schemas.microsoft.com/office/powerpoint/2010/main" val="9776735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325563"/>
          </a:xfrm>
        </p:spPr>
        <p:txBody>
          <a:bodyPr/>
          <a:lstStyle/>
          <a:p>
            <a:pPr>
              <a:defRPr/>
            </a:pPr>
            <a:r>
              <a:rPr lang="en-US" dirty="0"/>
              <a:t>Constructability Evaluation Factors</a:t>
            </a:r>
          </a:p>
        </p:txBody>
      </p:sp>
      <p:sp>
        <p:nvSpPr>
          <p:cNvPr id="3" name="Content Placeholder 2"/>
          <p:cNvSpPr>
            <a:spLocks noGrp="1"/>
          </p:cNvSpPr>
          <p:nvPr>
            <p:ph idx="1"/>
          </p:nvPr>
        </p:nvSpPr>
        <p:spPr>
          <a:xfrm>
            <a:off x="304800" y="1600200"/>
            <a:ext cx="4572000" cy="4343400"/>
          </a:xfrm>
        </p:spPr>
        <p:txBody>
          <a:bodyPr/>
          <a:lstStyle/>
          <a:p>
            <a:pPr>
              <a:defRPr/>
            </a:pPr>
            <a:r>
              <a:rPr lang="en-US" kern="1200" dirty="0"/>
              <a:t>Traffic movement through the work zone</a:t>
            </a:r>
          </a:p>
          <a:p>
            <a:pPr>
              <a:defRPr/>
            </a:pPr>
            <a:r>
              <a:rPr lang="en-US" kern="1200" dirty="0"/>
              <a:t>Separation of through traffic from construction operations, workers, and construction traffic </a:t>
            </a:r>
          </a:p>
          <a:p>
            <a:pPr>
              <a:defRPr/>
            </a:pPr>
            <a:r>
              <a:rPr lang="en-US" kern="1200" dirty="0"/>
              <a:t>Access to storage areas and all operations </a:t>
            </a:r>
          </a:p>
          <a:p>
            <a:pPr>
              <a:defRPr/>
            </a:pPr>
            <a:endParaRPr lang="en-US" dirty="0"/>
          </a:p>
        </p:txBody>
      </p:sp>
      <p:pic>
        <p:nvPicPr>
          <p:cNvPr id="80898" name="Picture 2" descr="Construction Site with concrete barrier and work trucks&#10;"/>
          <p:cNvPicPr>
            <a:picLocks noChangeAspect="1" noChangeArrowheads="1"/>
          </p:cNvPicPr>
          <p:nvPr/>
        </p:nvPicPr>
        <p:blipFill>
          <a:blip r:embed="rId3" cstate="print"/>
          <a:srcRect r="50833" b="13333"/>
          <a:stretch>
            <a:fillRect/>
          </a:stretch>
        </p:blipFill>
        <p:spPr bwMode="auto">
          <a:xfrm>
            <a:off x="5029200" y="1600200"/>
            <a:ext cx="3054839" cy="4038601"/>
          </a:xfrm>
          <a:prstGeom prst="rect">
            <a:avLst/>
          </a:prstGeom>
          <a:noFill/>
        </p:spPr>
      </p:pic>
      <p:sp>
        <p:nvSpPr>
          <p:cNvPr id="5" name="Google Shape;74;p1">
            <a:extLst>
              <a:ext uri="{FF2B5EF4-FFF2-40B4-BE49-F238E27FC236}">
                <a16:creationId xmlns:a16="http://schemas.microsoft.com/office/drawing/2014/main" id="{4267F83D-6711-6628-8CDE-735FFAD07F85}"/>
              </a:ext>
            </a:extLst>
          </p:cNvPr>
          <p:cNvSpPr/>
          <p:nvPr/>
        </p:nvSpPr>
        <p:spPr>
          <a:xfrm>
            <a:off x="6934200" y="5697419"/>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137908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5. Cost</a:t>
            </a:r>
          </a:p>
        </p:txBody>
      </p:sp>
      <p:sp>
        <p:nvSpPr>
          <p:cNvPr id="3" name="Content Placeholder 2"/>
          <p:cNvSpPr>
            <a:spLocks noGrp="1"/>
          </p:cNvSpPr>
          <p:nvPr>
            <p:ph idx="1"/>
          </p:nvPr>
        </p:nvSpPr>
        <p:spPr>
          <a:xfrm>
            <a:off x="363588" y="1303223"/>
            <a:ext cx="7408811" cy="4953000"/>
          </a:xfrm>
        </p:spPr>
        <p:txBody>
          <a:bodyPr/>
          <a:lstStyle/>
          <a:p>
            <a:pPr>
              <a:defRPr/>
            </a:pPr>
            <a:r>
              <a:rPr lang="en-US" kern="1200" dirty="0"/>
              <a:t>Both agency &amp; user costs</a:t>
            </a:r>
          </a:p>
          <a:p>
            <a:pPr>
              <a:defRPr/>
            </a:pPr>
            <a:r>
              <a:rPr lang="en-US" kern="1200" dirty="0"/>
              <a:t>Explicitly associated with maintenance and protection of traffic</a:t>
            </a:r>
          </a:p>
          <a:p>
            <a:pPr>
              <a:defRPr/>
            </a:pPr>
            <a:r>
              <a:rPr lang="en-US" kern="1200" dirty="0"/>
              <a:t>Actual agency cost of a work zone type can be considerably different from the cost of TTC</a:t>
            </a:r>
          </a:p>
          <a:p>
            <a:pPr>
              <a:defRPr/>
            </a:pPr>
            <a:endParaRPr lang="en-US" dirty="0"/>
          </a:p>
        </p:txBody>
      </p:sp>
    </p:spTree>
    <p:extLst>
      <p:ext uri="{BB962C8B-B14F-4D97-AF65-F5344CB8AC3E}">
        <p14:creationId xmlns:p14="http://schemas.microsoft.com/office/powerpoint/2010/main" val="9447427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41426"/>
            <a:ext cx="8610600" cy="1258774"/>
          </a:xfrm>
        </p:spPr>
        <p:txBody>
          <a:bodyPr/>
          <a:lstStyle/>
          <a:p>
            <a:pPr marL="515938" indent="-515938">
              <a:defRPr/>
            </a:pPr>
            <a:r>
              <a:rPr lang="en-US" dirty="0"/>
              <a:t>6. Human Environment</a:t>
            </a:r>
            <a:br>
              <a:rPr lang="en-US" dirty="0"/>
            </a:br>
            <a:r>
              <a:rPr lang="en-US" dirty="0"/>
              <a:t>and Other Modes</a:t>
            </a:r>
            <a:br>
              <a:rPr lang="en-US" dirty="0"/>
            </a:br>
            <a:endParaRPr lang="en-US" dirty="0"/>
          </a:p>
        </p:txBody>
      </p:sp>
      <p:sp>
        <p:nvSpPr>
          <p:cNvPr id="69635" name="Content Placeholder 2"/>
          <p:cNvSpPr>
            <a:spLocks noGrp="1"/>
          </p:cNvSpPr>
          <p:nvPr>
            <p:ph idx="1"/>
          </p:nvPr>
        </p:nvSpPr>
        <p:spPr>
          <a:xfrm>
            <a:off x="533400" y="1447800"/>
            <a:ext cx="7315200" cy="4191000"/>
          </a:xfrm>
          <a:solidFill>
            <a:schemeClr val="bg1"/>
          </a:solidFill>
        </p:spPr>
        <p:txBody>
          <a:bodyPr/>
          <a:lstStyle/>
          <a:p>
            <a:r>
              <a:rPr lang="en-US" dirty="0"/>
              <a:t>Disruption of pedestrian/ social patterns</a:t>
            </a:r>
          </a:p>
          <a:p>
            <a:r>
              <a:rPr lang="en-US" dirty="0"/>
              <a:t>Noise</a:t>
            </a:r>
          </a:p>
          <a:p>
            <a:r>
              <a:rPr lang="en-US" dirty="0"/>
              <a:t>Displacements</a:t>
            </a:r>
          </a:p>
          <a:p>
            <a:r>
              <a:rPr lang="en-US" dirty="0"/>
              <a:t>Effects on:</a:t>
            </a:r>
          </a:p>
          <a:p>
            <a:pPr lvl="1"/>
            <a:r>
              <a:rPr lang="en-US" dirty="0"/>
              <a:t>The disabled</a:t>
            </a:r>
          </a:p>
          <a:p>
            <a:pPr lvl="1"/>
            <a:r>
              <a:rPr lang="en-US" dirty="0"/>
              <a:t>Transit/non motorized users</a:t>
            </a:r>
          </a:p>
          <a:p>
            <a:pPr lvl="1"/>
            <a:r>
              <a:rPr lang="en-US" dirty="0"/>
              <a:t>Intermodal connections</a:t>
            </a:r>
          </a:p>
        </p:txBody>
      </p:sp>
    </p:spTree>
    <p:extLst>
      <p:ext uri="{BB962C8B-B14F-4D97-AF65-F5344CB8AC3E}">
        <p14:creationId xmlns:p14="http://schemas.microsoft.com/office/powerpoint/2010/main" val="11363331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The Bottom Line</a:t>
            </a:r>
          </a:p>
        </p:txBody>
      </p:sp>
      <p:sp>
        <p:nvSpPr>
          <p:cNvPr id="3" name="Content Placeholder 2"/>
          <p:cNvSpPr>
            <a:spLocks noGrp="1"/>
          </p:cNvSpPr>
          <p:nvPr>
            <p:ph idx="1"/>
          </p:nvPr>
        </p:nvSpPr>
        <p:spPr>
          <a:xfrm>
            <a:off x="457200" y="1600200"/>
            <a:ext cx="7010400" cy="4495800"/>
          </a:xfrm>
        </p:spPr>
        <p:txBody>
          <a:bodyPr/>
          <a:lstStyle/>
          <a:p>
            <a:pPr>
              <a:defRPr/>
            </a:pPr>
            <a:r>
              <a:rPr lang="en-US" kern="1200" dirty="0"/>
              <a:t>Various strategies will exhibit offsetting considerations</a:t>
            </a:r>
          </a:p>
          <a:p>
            <a:pPr>
              <a:defRPr/>
            </a:pPr>
            <a:r>
              <a:rPr lang="en-US" kern="1200" dirty="0"/>
              <a:t>Agency policy, preferences, and judgment will prevail</a:t>
            </a:r>
          </a:p>
          <a:p>
            <a:pPr>
              <a:defRPr/>
            </a:pPr>
            <a:r>
              <a:rPr lang="en-US" kern="1200" dirty="0"/>
              <a:t>Mistakes are possible</a:t>
            </a:r>
          </a:p>
          <a:p>
            <a:pPr>
              <a:defRPr/>
            </a:pPr>
            <a:r>
              <a:rPr lang="en-US" b="1" kern="1200" dirty="0"/>
              <a:t>Be willing to adjust</a:t>
            </a:r>
            <a:endParaRPr lang="en-US" b="1" dirty="0"/>
          </a:p>
        </p:txBody>
      </p:sp>
    </p:spTree>
    <p:extLst>
      <p:ext uri="{BB962C8B-B14F-4D97-AF65-F5344CB8AC3E}">
        <p14:creationId xmlns:p14="http://schemas.microsoft.com/office/powerpoint/2010/main" val="34576795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a:defRPr/>
            </a:pPr>
            <a:r>
              <a:rPr lang="en-US" dirty="0"/>
              <a:t>Knowledge Check</a:t>
            </a:r>
          </a:p>
        </p:txBody>
      </p:sp>
      <p:sp>
        <p:nvSpPr>
          <p:cNvPr id="71683" name="Rectangle 3"/>
          <p:cNvSpPr>
            <a:spLocks noGrp="1" noChangeArrowheads="1"/>
          </p:cNvSpPr>
          <p:nvPr>
            <p:ph type="body" idx="1"/>
          </p:nvPr>
        </p:nvSpPr>
        <p:spPr>
          <a:xfrm>
            <a:off x="381000" y="1600200"/>
            <a:ext cx="8305800" cy="4343400"/>
          </a:xfrm>
        </p:spPr>
        <p:txBody>
          <a:bodyPr/>
          <a:lstStyle/>
          <a:p>
            <a:r>
              <a:rPr lang="en-US" dirty="0"/>
              <a:t>What is a work zone impact assessment?</a:t>
            </a:r>
          </a:p>
          <a:p>
            <a:r>
              <a:rPr lang="en-US" dirty="0"/>
              <a:t>Name two road user factors to consider in the evaluation of TTC strategies</a:t>
            </a:r>
          </a:p>
          <a:p>
            <a:r>
              <a:rPr lang="en-US" dirty="0"/>
              <a:t>Name two factors that affect capacity</a:t>
            </a:r>
          </a:p>
        </p:txBody>
      </p:sp>
    </p:spTree>
    <p:extLst>
      <p:ext uri="{BB962C8B-B14F-4D97-AF65-F5344CB8AC3E}">
        <p14:creationId xmlns:p14="http://schemas.microsoft.com/office/powerpoint/2010/main" val="33423569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1143000"/>
          </a:xfrm>
        </p:spPr>
        <p:txBody>
          <a:bodyPr/>
          <a:lstStyle/>
          <a:p>
            <a:pPr>
              <a:defRPr/>
            </a:pPr>
            <a:r>
              <a:rPr lang="en-US" dirty="0"/>
              <a:t>Work Zone Impact Assessment Process</a:t>
            </a:r>
          </a:p>
        </p:txBody>
      </p:sp>
      <p:sp>
        <p:nvSpPr>
          <p:cNvPr id="13315" name="Content Placeholder 2"/>
          <p:cNvSpPr>
            <a:spLocks noGrp="1"/>
          </p:cNvSpPr>
          <p:nvPr>
            <p:ph idx="1"/>
          </p:nvPr>
        </p:nvSpPr>
        <p:spPr>
          <a:xfrm>
            <a:off x="495300" y="1422400"/>
            <a:ext cx="8382000" cy="4343400"/>
          </a:xfrm>
        </p:spPr>
        <p:txBody>
          <a:bodyPr/>
          <a:lstStyle/>
          <a:p>
            <a:pPr marL="514350" indent="-514350">
              <a:buSzPct val="100000"/>
              <a:buFont typeface="Verdana" pitchFamily="34" charset="0"/>
              <a:buAutoNum type="arabicPeriod"/>
            </a:pPr>
            <a:r>
              <a:rPr lang="en-US" dirty="0"/>
              <a:t>Policy level</a:t>
            </a:r>
          </a:p>
          <a:p>
            <a:pPr marL="514350" indent="-514350">
              <a:buSzPct val="100000"/>
              <a:buFont typeface="Verdana" pitchFamily="34" charset="0"/>
              <a:buAutoNum type="arabicPeriod"/>
            </a:pPr>
            <a:r>
              <a:rPr lang="en-US" dirty="0"/>
              <a:t>System planning</a:t>
            </a:r>
          </a:p>
          <a:p>
            <a:pPr marL="514350" indent="-514350">
              <a:buSzPct val="100000"/>
              <a:buFont typeface="Verdana" pitchFamily="34" charset="0"/>
              <a:buAutoNum type="arabicPeriod"/>
            </a:pPr>
            <a:r>
              <a:rPr lang="en-US" dirty="0"/>
              <a:t>Preliminary engineering</a:t>
            </a:r>
          </a:p>
          <a:p>
            <a:pPr marL="514350" indent="-514350">
              <a:buSzPct val="100000"/>
              <a:buFont typeface="Verdana" pitchFamily="34" charset="0"/>
              <a:buAutoNum type="arabicPeriod"/>
            </a:pPr>
            <a:r>
              <a:rPr lang="en-US" dirty="0"/>
              <a:t>Design</a:t>
            </a:r>
          </a:p>
          <a:p>
            <a:pPr marL="514350" indent="-514350">
              <a:buSzPct val="100000"/>
              <a:buFont typeface="Verdana" pitchFamily="34" charset="0"/>
              <a:buAutoNum type="arabicPeriod"/>
            </a:pPr>
            <a:r>
              <a:rPr lang="en-US" dirty="0"/>
              <a:t>Construction/Implementation</a:t>
            </a:r>
          </a:p>
          <a:p>
            <a:pPr marL="514350" indent="-514350">
              <a:buSzPct val="100000"/>
              <a:buFont typeface="Verdana" pitchFamily="34" charset="0"/>
              <a:buAutoNum type="arabicPeriod"/>
            </a:pPr>
            <a:r>
              <a:rPr lang="en-US" dirty="0"/>
              <a:t>Performance assessment</a:t>
            </a:r>
          </a:p>
          <a:p>
            <a:pPr marL="514350" indent="-514350">
              <a:buSzPct val="100000"/>
              <a:buFont typeface="Verdana" pitchFamily="34" charset="0"/>
              <a:buAutoNum type="arabicPeriod"/>
            </a:pPr>
            <a:r>
              <a:rPr lang="en-US" dirty="0"/>
              <a:t>Maintenance &amp; operation</a:t>
            </a:r>
          </a:p>
        </p:txBody>
      </p:sp>
      <p:sp>
        <p:nvSpPr>
          <p:cNvPr id="3" name="Rectangle 2">
            <a:extLst>
              <a:ext uri="{FF2B5EF4-FFF2-40B4-BE49-F238E27FC236}">
                <a16:creationId xmlns:a16="http://schemas.microsoft.com/office/drawing/2014/main" id="{0731BEDD-F25C-4188-9E57-07C26DC8BDD0}"/>
              </a:ext>
            </a:extLst>
          </p:cNvPr>
          <p:cNvSpPr/>
          <p:nvPr/>
        </p:nvSpPr>
        <p:spPr>
          <a:xfrm>
            <a:off x="2362200" y="5411857"/>
            <a:ext cx="3780522"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Let’s discuss..</a:t>
            </a:r>
          </a:p>
        </p:txBody>
      </p:sp>
    </p:spTree>
    <p:extLst>
      <p:ext uri="{BB962C8B-B14F-4D97-AF65-F5344CB8AC3E}">
        <p14:creationId xmlns:p14="http://schemas.microsoft.com/office/powerpoint/2010/main" val="497824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418"/>
            <a:ext cx="8610600" cy="1325563"/>
          </a:xfrm>
        </p:spPr>
        <p:txBody>
          <a:bodyPr/>
          <a:lstStyle/>
          <a:p>
            <a:pPr>
              <a:defRPr/>
            </a:pPr>
            <a:r>
              <a:rPr lang="en-US" dirty="0"/>
              <a:t>1. Addressing Work Zone Impacts</a:t>
            </a:r>
            <a:br>
              <a:rPr lang="en-US" dirty="0"/>
            </a:br>
            <a:r>
              <a:rPr lang="en-US" dirty="0"/>
              <a:t>at the Policy-Level</a:t>
            </a:r>
          </a:p>
        </p:txBody>
      </p:sp>
      <p:sp>
        <p:nvSpPr>
          <p:cNvPr id="14339" name="Content Placeholder 2"/>
          <p:cNvSpPr>
            <a:spLocks noGrp="1"/>
          </p:cNvSpPr>
          <p:nvPr>
            <p:ph idx="1"/>
          </p:nvPr>
        </p:nvSpPr>
        <p:spPr>
          <a:xfrm>
            <a:off x="533400" y="1828800"/>
            <a:ext cx="8077200" cy="4343400"/>
          </a:xfrm>
        </p:spPr>
        <p:txBody>
          <a:bodyPr/>
          <a:lstStyle/>
          <a:p>
            <a:r>
              <a:rPr lang="en-US" dirty="0"/>
              <a:t>To facilitate streamlined decision-making and consistency</a:t>
            </a:r>
          </a:p>
          <a:p>
            <a:r>
              <a:rPr lang="en-US" dirty="0"/>
              <a:t>To help standardize work zone practices that are known to work</a:t>
            </a:r>
          </a:p>
          <a:p>
            <a:r>
              <a:rPr lang="en-US" dirty="0"/>
              <a:t>To serve as a guide for planning, designing, and constructing road projects</a:t>
            </a:r>
          </a:p>
          <a:p>
            <a:r>
              <a:rPr lang="en-US" dirty="0"/>
              <a:t>To gain management support buy-in</a:t>
            </a:r>
          </a:p>
          <a:p>
            <a:endParaRPr lang="en-US" dirty="0"/>
          </a:p>
          <a:p>
            <a:endParaRPr lang="en-US" dirty="0"/>
          </a:p>
        </p:txBody>
      </p:sp>
    </p:spTree>
    <p:extLst>
      <p:ext uri="{BB962C8B-B14F-4D97-AF65-F5344CB8AC3E}">
        <p14:creationId xmlns:p14="http://schemas.microsoft.com/office/powerpoint/2010/main" val="202087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686800" cy="1219200"/>
          </a:xfrm>
        </p:spPr>
        <p:txBody>
          <a:bodyPr/>
          <a:lstStyle/>
          <a:p>
            <a:pPr>
              <a:defRPr/>
            </a:pPr>
            <a:r>
              <a:rPr lang="en-US" dirty="0"/>
              <a:t>2. Work Zone Impacts Assessment</a:t>
            </a:r>
            <a:br>
              <a:rPr lang="en-US" dirty="0"/>
            </a:br>
            <a:r>
              <a:rPr lang="en-US" dirty="0"/>
              <a:t>During Systems Planning</a:t>
            </a:r>
          </a:p>
        </p:txBody>
      </p:sp>
      <p:sp>
        <p:nvSpPr>
          <p:cNvPr id="3" name="Content Placeholder 2"/>
          <p:cNvSpPr>
            <a:spLocks noGrp="1"/>
          </p:cNvSpPr>
          <p:nvPr>
            <p:ph idx="1"/>
          </p:nvPr>
        </p:nvSpPr>
        <p:spPr>
          <a:xfrm>
            <a:off x="238539" y="1828800"/>
            <a:ext cx="8077200" cy="4343400"/>
          </a:xfrm>
        </p:spPr>
        <p:txBody>
          <a:bodyPr/>
          <a:lstStyle/>
          <a:p>
            <a:pPr>
              <a:defRPr/>
            </a:pPr>
            <a:r>
              <a:rPr lang="en-US" kern="1200" dirty="0"/>
              <a:t>To identify transportation systems needs and deficiencies</a:t>
            </a:r>
          </a:p>
          <a:p>
            <a:pPr>
              <a:defRPr/>
            </a:pPr>
            <a:r>
              <a:rPr lang="en-US" kern="1200" dirty="0"/>
              <a:t>To develop and evaluate alternative improvement solutions</a:t>
            </a:r>
          </a:p>
          <a:p>
            <a:pPr>
              <a:defRPr/>
            </a:pPr>
            <a:r>
              <a:rPr lang="en-US" kern="1200" dirty="0"/>
              <a:t>To compile plans and programs for implementing the solutions</a:t>
            </a:r>
            <a:endParaRPr lang="en-US" dirty="0"/>
          </a:p>
        </p:txBody>
      </p:sp>
    </p:spTree>
    <p:extLst>
      <p:ext uri="{BB962C8B-B14F-4D97-AF65-F5344CB8AC3E}">
        <p14:creationId xmlns:p14="http://schemas.microsoft.com/office/powerpoint/2010/main" val="197880704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E199C616-561A-4A6B-BC9A-B2D655A91195}"/>
</file>

<file path=customXml/itemProps2.xml><?xml version="1.0" encoding="utf-8"?>
<ds:datastoreItem xmlns:ds="http://schemas.openxmlformats.org/officeDocument/2006/customXml" ds:itemID="{2206BCBD-C976-48A0-8044-C8A7F4FEB433}"/>
</file>

<file path=customXml/itemProps3.xml><?xml version="1.0" encoding="utf-8"?>
<ds:datastoreItem xmlns:ds="http://schemas.openxmlformats.org/officeDocument/2006/customXml" ds:itemID="{4527761E-B6BA-4F0B-A934-6250A5CE3A6B}"/>
</file>

<file path=docProps/app.xml><?xml version="1.0" encoding="utf-8"?>
<Properties xmlns="http://schemas.openxmlformats.org/officeDocument/2006/extended-properties" xmlns:vt="http://schemas.openxmlformats.org/officeDocument/2006/docPropsVTypes">
  <TotalTime>19018</TotalTime>
  <Words>11585</Words>
  <Application>Microsoft Office PowerPoint</Application>
  <PresentationFormat>On-screen Show (4:3)</PresentationFormat>
  <Paragraphs>879</Paragraphs>
  <Slides>68</Slides>
  <Notes>68</Notes>
  <HiddenSlides>1</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68</vt:i4>
      </vt:variant>
    </vt:vector>
  </HeadingPairs>
  <TitlesOfParts>
    <vt:vector size="80" baseType="lpstr">
      <vt:lpstr>Arial</vt:lpstr>
      <vt:lpstr>Arial Black</vt:lpstr>
      <vt:lpstr>Arial Narrow</vt:lpstr>
      <vt:lpstr>Calibri</vt:lpstr>
      <vt:lpstr>Minion-Italic</vt:lpstr>
      <vt:lpstr>Minion-Regular</vt:lpstr>
      <vt:lpstr>Times New Roman</vt:lpstr>
      <vt:lpstr>Verdana</vt:lpstr>
      <vt:lpstr>Wingdings</vt:lpstr>
      <vt:lpstr>Default Design</vt:lpstr>
      <vt:lpstr>Bitmap Image</vt:lpstr>
      <vt:lpstr>Equation</vt:lpstr>
      <vt:lpstr>5. Identifying and Evaluating Alternative Work Zone Strategies</vt:lpstr>
      <vt:lpstr>Module Objectives</vt:lpstr>
      <vt:lpstr>Work Zone Impacts Assessments</vt:lpstr>
      <vt:lpstr>What is Work Zone Impacts Assessment?</vt:lpstr>
      <vt:lpstr>Work Zone Impacts Assessment</vt:lpstr>
      <vt:lpstr>Work Zone Impacts Assessment Constitutes:</vt:lpstr>
      <vt:lpstr>Work Zone Impact Assessment Process</vt:lpstr>
      <vt:lpstr>1. Addressing Work Zone Impacts at the Policy-Level</vt:lpstr>
      <vt:lpstr>2. Work Zone Impacts Assessment During Systems Planning</vt:lpstr>
      <vt:lpstr>Analyze Potential Impacts with Analytical Tools</vt:lpstr>
      <vt:lpstr>When to Consider Analytical Tools</vt:lpstr>
      <vt:lpstr>Work Zone Analysis Tools</vt:lpstr>
      <vt:lpstr> Traffic Simulation</vt:lpstr>
      <vt:lpstr>Available Simulation Tools</vt:lpstr>
      <vt:lpstr>CORSIM Screen</vt:lpstr>
      <vt:lpstr>Deterministic (e.g., QuickZone)</vt:lpstr>
      <vt:lpstr>QuickZone</vt:lpstr>
      <vt:lpstr>PowerPoint Presentation</vt:lpstr>
      <vt:lpstr>PowerPoint Presentation</vt:lpstr>
      <vt:lpstr>PowerPoint Presentation</vt:lpstr>
      <vt:lpstr>Estimation: e.g., Time of Day Fluctuations </vt:lpstr>
      <vt:lpstr>Methodology for Selecting a Traffic Analysis Tool </vt:lpstr>
      <vt:lpstr>3. Work Zone Impacts Assessment During Preliminary Engineering </vt:lpstr>
      <vt:lpstr>A4. Work Zone Impacts Assessment During Design </vt:lpstr>
      <vt:lpstr>5. Work Zone Impacts Assessment During Construction </vt:lpstr>
      <vt:lpstr>6. Performance Assessment</vt:lpstr>
      <vt:lpstr>Project Assessment Steps</vt:lpstr>
      <vt:lpstr>Work Zone Performance Measures (PMs)</vt:lpstr>
      <vt:lpstr>Possible WZ Performance Measures (PMs)</vt:lpstr>
      <vt:lpstr>Level of Service (LOS):</vt:lpstr>
      <vt:lpstr>LOS E = V/C = 1 = Capacity</vt:lpstr>
      <vt:lpstr>Speed Flow Relationships</vt:lpstr>
      <vt:lpstr>Speed</vt:lpstr>
      <vt:lpstr>Free-Flow Speed</vt:lpstr>
      <vt:lpstr>Flow Rate</vt:lpstr>
      <vt:lpstr>Travel Time</vt:lpstr>
      <vt:lpstr>Volume</vt:lpstr>
      <vt:lpstr>Volume-to-Capacity (V/C) Ratio</vt:lpstr>
      <vt:lpstr>Density</vt:lpstr>
      <vt:lpstr>Delay</vt:lpstr>
      <vt:lpstr>Queue Length</vt:lpstr>
      <vt:lpstr>Work Zone Safety  Performance Measures</vt:lpstr>
      <vt:lpstr>Example of Safety Performance Measures</vt:lpstr>
      <vt:lpstr>Additional Examples of Safety Performance Goals</vt:lpstr>
      <vt:lpstr>Others</vt:lpstr>
      <vt:lpstr>7. Maintenance &amp; Operation</vt:lpstr>
      <vt:lpstr>Identifying Work Zone Strategies</vt:lpstr>
      <vt:lpstr>Framework for Comparative Evaluation</vt:lpstr>
      <vt:lpstr>1. Road User Factors</vt:lpstr>
      <vt:lpstr>2. Agency Factors</vt:lpstr>
      <vt:lpstr>Strategy Selection</vt:lpstr>
      <vt:lpstr>Fatal Flaw</vt:lpstr>
      <vt:lpstr>Comparative Analysis Should Consider:</vt:lpstr>
      <vt:lpstr>1. Access</vt:lpstr>
      <vt:lpstr>Access Mechanisms</vt:lpstr>
      <vt:lpstr>2. Basic Traffic Functionality &amp; Operation </vt:lpstr>
      <vt:lpstr>Probable Effects On Basic Traffic &amp; Highway Operations</vt:lpstr>
      <vt:lpstr>Probable Effects On Basic Traffic &amp; Highway Operations</vt:lpstr>
      <vt:lpstr>Probable Effects On Basic Traffic &amp; Highway Operations</vt:lpstr>
      <vt:lpstr>3. Capacity and Queues</vt:lpstr>
      <vt:lpstr>Limited Queue Length</vt:lpstr>
      <vt:lpstr>4. Constructability</vt:lpstr>
      <vt:lpstr>Constructability Evaluation Factors</vt:lpstr>
      <vt:lpstr>5. Cost</vt:lpstr>
      <vt:lpstr>6. Human Environment and Other Modes </vt:lpstr>
      <vt:lpstr>The Bottom Line</vt:lpstr>
      <vt:lpstr>Knowledge Check</vt:lpstr>
      <vt:lpstr>Questions</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Control Technician Course</dc:title>
  <dc:subject>File 1 of 3</dc:subject>
  <dc:creator>Juan M Morales, P.E</dc:creator>
  <dc:description>JM Morales &amp; Associates, 407-674-7007, www.jmmassoc.com</dc:description>
  <cp:lastModifiedBy>Tim Luttrell</cp:lastModifiedBy>
  <cp:revision>711</cp:revision>
  <dcterms:created xsi:type="dcterms:W3CDTF">2003-08-18T20:36:41Z</dcterms:created>
  <dcterms:modified xsi:type="dcterms:W3CDTF">2025-04-09T15:35:28Z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